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5"/>
  </p:notesMasterIdLst>
  <p:sldIdLst>
    <p:sldId id="1925" r:id="rId5"/>
    <p:sldId id="2052" r:id="rId6"/>
    <p:sldId id="2051" r:id="rId7"/>
    <p:sldId id="2053" r:id="rId8"/>
    <p:sldId id="2054" r:id="rId9"/>
    <p:sldId id="2055" r:id="rId10"/>
    <p:sldId id="2056" r:id="rId11"/>
    <p:sldId id="2057" r:id="rId12"/>
    <p:sldId id="2058" r:id="rId13"/>
    <p:sldId id="204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9645E19-F958-456C-A7E3-AF18C71822DE}">
          <p14:sldIdLst>
            <p14:sldId id="1925"/>
            <p14:sldId id="2052"/>
            <p14:sldId id="2051"/>
            <p14:sldId id="2053"/>
            <p14:sldId id="2054"/>
            <p14:sldId id="2055"/>
            <p14:sldId id="2056"/>
            <p14:sldId id="2057"/>
            <p14:sldId id="2058"/>
            <p14:sldId id="204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C50B96-909D-6485-918B-5A1D98EAE9CF}" name="COTTERELL, Danielle (NHS FRIMLEY ICB - D4U1Y)" initials="CD(FID" userId="S::danielle.cotterell1@nhs.net::0c859eb7-388d-42a2-b8ef-c4a796a5788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8BBC1"/>
    <a:srgbClr val="3CA7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2009" autoAdjust="0"/>
  </p:normalViewPr>
  <p:slideViewPr>
    <p:cSldViewPr snapToGrid="0">
      <p:cViewPr varScale="1">
        <p:scale>
          <a:sx n="103" d="100"/>
          <a:sy n="103" d="100"/>
        </p:scale>
        <p:origin x="91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154554-49EA-466F-947B-7415A9A4B3F4}" type="datetimeFigureOut">
              <a:rPr lang="en-GB" smtClean="0"/>
              <a:t>18/06/2025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B52B36-7DB8-4C8B-8056-158ED9BE9918}" type="slidenum">
              <a:rPr lang="en-GB" smtClean="0"/>
              <a:t>‹#›</a:t>
            </a:fld>
            <a:endParaRPr lang="en-GB"/>
          </a:p>
        </p:txBody>
      </p:sp>
    </p:spTree>
    <p:extLst>
      <p:ext uri="{BB962C8B-B14F-4D97-AF65-F5344CB8AC3E}">
        <p14:creationId xmlns:p14="http://schemas.microsoft.com/office/powerpoint/2010/main" val="95467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B52B36-7DB8-4C8B-8056-158ED9BE9918}" type="slidenum">
              <a:rPr lang="en-GB" smtClean="0"/>
              <a:t>10</a:t>
            </a:fld>
            <a:endParaRPr lang="en-GB"/>
          </a:p>
        </p:txBody>
      </p:sp>
    </p:spTree>
    <p:extLst>
      <p:ext uri="{BB962C8B-B14F-4D97-AF65-F5344CB8AC3E}">
        <p14:creationId xmlns:p14="http://schemas.microsoft.com/office/powerpoint/2010/main" val="645288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E7BBE-C96A-437F-B095-B29A4CF370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C0C7AAA-4BB1-2719-E672-FC7DC42648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1567259-E629-AF3C-AB70-BF46416A7914}"/>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51F2FB3B-B912-3C48-3FB9-C7CE30DBDB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CFAFD6-AD30-8BBF-9D26-18EDBBF2B54F}"/>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1846647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702CC-9DEA-00D2-3F7C-0988E7FEEA2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9332186-B9B0-EE2E-A1BB-AF2775AC57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28FAA9-49F3-062A-81E3-524CF1411E04}"/>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A7F84212-478D-182E-78BB-6F6684FBD1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4EB991-6A8B-4B79-ACEF-0F1B996F9C2A}"/>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921928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16C5C7-FF7A-EE7E-8B0B-81232903E79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F869C2-5613-3F66-E549-265EFF3BB4C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69D62C-0B17-37C3-463F-3143EE1BEDCE}"/>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6F566D81-1224-2111-4260-BCA7298D0A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619838-0C49-4FD7-4F47-C0F9AFBF156D}"/>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498392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ic Slide">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5D092167-8D63-9455-20F1-AC0A73565A9B}"/>
              </a:ext>
            </a:extLst>
          </p:cNvPr>
          <p:cNvSpPr>
            <a:spLocks noGrp="1"/>
          </p:cNvSpPr>
          <p:nvPr>
            <p:ph idx="1" hasCustomPrompt="1"/>
          </p:nvPr>
        </p:nvSpPr>
        <p:spPr>
          <a:xfrm>
            <a:off x="427038" y="1157725"/>
            <a:ext cx="11284137" cy="4904595"/>
          </a:xfrm>
        </p:spPr>
        <p:txBody>
          <a:bodyPr/>
          <a:lstStyle>
            <a:lvl2pPr marL="228594" indent="0">
              <a:buNone/>
              <a:defRPr/>
            </a:lvl2pPr>
          </a:lstStyle>
          <a:p>
            <a:pPr lvl="1"/>
            <a:r>
              <a:rPr lang="en-US"/>
              <a:t>[Insert Text]</a:t>
            </a:r>
          </a:p>
        </p:txBody>
      </p:sp>
      <p:sp>
        <p:nvSpPr>
          <p:cNvPr id="9" name="Shape 4">
            <a:extLst>
              <a:ext uri="{FF2B5EF4-FFF2-40B4-BE49-F238E27FC236}">
                <a16:creationId xmlns:a16="http://schemas.microsoft.com/office/drawing/2014/main" id="{30424C76-DFBD-B443-E08F-60C8E5076709}"/>
              </a:ext>
            </a:extLst>
          </p:cNvPr>
          <p:cNvSpPr/>
          <p:nvPr userDrawn="1"/>
        </p:nvSpPr>
        <p:spPr>
          <a:xfrm flipV="1">
            <a:off x="373250" y="6196232"/>
            <a:ext cx="11337925" cy="5345"/>
          </a:xfrm>
          <a:prstGeom prst="line">
            <a:avLst/>
          </a:prstGeom>
          <a:ln w="12700">
            <a:solidFill>
              <a:srgbClr val="808080"/>
            </a:solidFill>
          </a:ln>
        </p:spPr>
        <p:txBody>
          <a:bodyPr tIns="45720" bIns="45720"/>
          <a:lstStyle/>
          <a:p>
            <a:pPr marL="0" marR="0" lvl="0" indent="0" defTabSz="457189"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endParaRPr>
          </a:p>
        </p:txBody>
      </p:sp>
      <p:sp>
        <p:nvSpPr>
          <p:cNvPr id="2" name="Title 1">
            <a:extLst>
              <a:ext uri="{FF2B5EF4-FFF2-40B4-BE49-F238E27FC236}">
                <a16:creationId xmlns:a16="http://schemas.microsoft.com/office/drawing/2014/main" id="{67A230FB-F104-1E65-5F37-30A12CC3810A}"/>
              </a:ext>
            </a:extLst>
          </p:cNvPr>
          <p:cNvSpPr>
            <a:spLocks noGrp="1"/>
          </p:cNvSpPr>
          <p:nvPr>
            <p:ph type="title" hasCustomPrompt="1"/>
          </p:nvPr>
        </p:nvSpPr>
        <p:spPr>
          <a:xfrm>
            <a:off x="373251" y="222869"/>
            <a:ext cx="10603278" cy="576169"/>
          </a:xfrm>
        </p:spPr>
        <p:txBody>
          <a:bodyPr/>
          <a:lstStyle>
            <a:lvl1pPr algn="l">
              <a:defRPr sz="2700" b="1">
                <a:solidFill>
                  <a:srgbClr val="0096AA"/>
                </a:solidFill>
              </a:defRPr>
            </a:lvl1pPr>
          </a:lstStyle>
          <a:p>
            <a:r>
              <a:rPr lang="en-US"/>
              <a:t>Slide Title</a:t>
            </a:r>
            <a:endParaRPr lang="en-GB"/>
          </a:p>
        </p:txBody>
      </p:sp>
      <p:pic>
        <p:nvPicPr>
          <p:cNvPr id="3" name="Picture 2">
            <a:extLst>
              <a:ext uri="{FF2B5EF4-FFF2-40B4-BE49-F238E27FC236}">
                <a16:creationId xmlns:a16="http://schemas.microsoft.com/office/drawing/2014/main" id="{C3CEA5CD-0730-9427-CFA2-23BE2A608C6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3250" y="6345111"/>
            <a:ext cx="1779781" cy="41877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NHS Frimley CCG">
            <a:extLst>
              <a:ext uri="{FF2B5EF4-FFF2-40B4-BE49-F238E27FC236}">
                <a16:creationId xmlns:a16="http://schemas.microsoft.com/office/drawing/2014/main" id="{0F360E2E-1126-0000-5777-E02EE3E6371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868954" y="6264199"/>
            <a:ext cx="842221" cy="433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87928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ver Page Option 1">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89AF5555-6EC4-6BA8-D62D-7F0438F6051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3250" y="225788"/>
            <a:ext cx="2506391" cy="58973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diagram&#10;&#10;Description automatically generated">
            <a:extLst>
              <a:ext uri="{FF2B5EF4-FFF2-40B4-BE49-F238E27FC236}">
                <a16:creationId xmlns:a16="http://schemas.microsoft.com/office/drawing/2014/main" id="{6258223E-5E36-0D38-5C99-E28FBF71B9B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7038" y="5183609"/>
            <a:ext cx="11337925" cy="1590967"/>
          </a:xfrm>
          <a:prstGeom prst="rect">
            <a:avLst/>
          </a:prstGeom>
        </p:spPr>
      </p:pic>
    </p:spTree>
    <p:extLst>
      <p:ext uri="{BB962C8B-B14F-4D97-AF65-F5344CB8AC3E}">
        <p14:creationId xmlns:p14="http://schemas.microsoft.com/office/powerpoint/2010/main" val="197402779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B2ABB-690D-0020-4A95-2D629AF694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55DF292-CE19-AF4F-93C0-716D5FC29E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525B68-1318-20A6-824E-F3FC2E93AA3A}"/>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8C98C332-6613-0CB1-241B-585B5842F6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7E2563-0640-2C9A-04CF-DCA7D5230632}"/>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1078185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F7B18-276D-29EF-CF01-D00F36F88B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5B201DD-2696-C344-6042-3FCFED4683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B00DCA-34DC-92C3-88B3-DC157CB86A5D}"/>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BC166E5F-B805-9E75-D64C-3634B5199B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4ADA2BA-77DB-A412-2389-04A92F2F563E}"/>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2169690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B46A1-0558-06DD-8A67-AC5A21BA4B6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9797259-154C-87B3-8A84-253C306C73D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3A68365-6A90-441F-C5EF-1C0ED50D29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FDBBB5B-D631-3B84-EE66-73C3B6E3FFEB}"/>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E1837587-6CBB-CE3F-89F3-17459262EC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6FA68F-8EB4-9F17-516D-F9DEFCDBA787}"/>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2836708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90CBC-6563-6DA0-844D-6BAA526FCA2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6A401AC-8EDC-D399-B6D9-8500C4E3A3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5B996DF-6682-ABA5-6786-33CE2210C36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BD41DDA-16E0-B67A-FF31-9CEAD256F3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9FC631-C9AE-357D-8C28-BC3EF2F1B1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8353EA0-2A05-EC93-B349-88F933611B9E}"/>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7C3639AE-B774-A979-CF8F-1241F91598B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2F27822-6E52-8958-4961-196FFFD9E200}"/>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2898176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0F80F-AF0B-DF09-8488-6D254A68738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F726DBD-0CE9-D560-29F3-4D311A041878}"/>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B54A3242-CE2C-92C4-6F03-931CF684543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386194B-F526-775C-FDDF-84251F16D572}"/>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367274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2FDF73C-21FC-A8BE-9D00-B7282C885785}"/>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EE4CD71F-37E0-A81A-5411-64F396A910A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F0BB1BA-80C4-33EC-A93D-4BEA5FACE9B5}"/>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181736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32E57-C692-622D-4374-49C496D355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1A89726-DC18-08F6-4044-0BB5778152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E5254C2-1C6D-09E7-6386-BCA41C6831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4BE44D-6971-F523-353A-173AB54EBD36}"/>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C67BCB94-39A5-1E0F-5B7B-FF8D6381D5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B373A65-943F-A038-FCB4-4013DDDEA159}"/>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688579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D1AB9-EA70-4A3C-AC73-8361FF522C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D00D1C1-3C74-FA07-9C56-CEAE1029D5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B7957A4-7943-87B2-BBED-5B21B0E23A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E29E54-58C2-3EF4-AA2A-10C34A41D147}"/>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AF6C770A-E6A3-6F9F-74C7-96B6BCCDF47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93A443-2E49-2DA0-7952-60886E2C076C}"/>
              </a:ext>
            </a:extLst>
          </p:cNvPr>
          <p:cNvSpPr>
            <a:spLocks noGrp="1"/>
          </p:cNvSpPr>
          <p:nvPr>
            <p:ph type="sldNum" sz="quarter" idx="12"/>
          </p:nvPr>
        </p:nvSpPr>
        <p:spPr/>
        <p:txBody>
          <a:bodyPr/>
          <a:lstStyle/>
          <a:p>
            <a:fld id="{C7F8A61A-5889-4424-B019-1F09F7D94B0F}" type="slidenum">
              <a:rPr lang="en-GB" smtClean="0"/>
              <a:t>‹#›</a:t>
            </a:fld>
            <a:endParaRPr lang="en-GB"/>
          </a:p>
        </p:txBody>
      </p:sp>
    </p:spTree>
    <p:extLst>
      <p:ext uri="{BB962C8B-B14F-4D97-AF65-F5344CB8AC3E}">
        <p14:creationId xmlns:p14="http://schemas.microsoft.com/office/powerpoint/2010/main" val="1244154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FADD87-6281-DB30-6729-B1FEAA9AEF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BA2954-0CC6-CF49-40D9-64616DCD4B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DC2FF2-39F9-BB4F-2357-CBA7E1C2A4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5182615E-E5A7-E159-4EA0-A59436831F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6CA0D23-CB90-E661-45FA-05043CB2EC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8A61A-5889-4424-B019-1F09F7D94B0F}" type="slidenum">
              <a:rPr lang="en-GB" smtClean="0"/>
              <a:t>‹#›</a:t>
            </a:fld>
            <a:endParaRPr lang="en-GB"/>
          </a:p>
        </p:txBody>
      </p:sp>
    </p:spTree>
    <p:extLst>
      <p:ext uri="{BB962C8B-B14F-4D97-AF65-F5344CB8AC3E}">
        <p14:creationId xmlns:p14="http://schemas.microsoft.com/office/powerpoint/2010/main" val="279734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34C406E-F209-700A-171B-91581DAA760E}"/>
              </a:ext>
            </a:extLst>
          </p:cNvPr>
          <p:cNvSpPr txBox="1"/>
          <p:nvPr/>
        </p:nvSpPr>
        <p:spPr>
          <a:xfrm>
            <a:off x="2214196" y="2084195"/>
            <a:ext cx="7763608" cy="132343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96AA"/>
                </a:solidFill>
                <a:effectLst/>
                <a:uLnTx/>
                <a:uFillTx/>
                <a:latin typeface="Calibri" panose="020F0502020204030204"/>
                <a:ea typeface="+mn-ea"/>
                <a:cs typeface="+mn-cs"/>
              </a:rPr>
              <a:t>Frimley ICS Joint Capital Plan</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4000" b="1" dirty="0">
                <a:solidFill>
                  <a:srgbClr val="0096AA"/>
                </a:solidFill>
                <a:latin typeface="Calibri" panose="020F0502020204030204"/>
              </a:rPr>
              <a:t>25/26</a:t>
            </a:r>
            <a:endParaRPr kumimoji="0" lang="en-GB" sz="4000" b="1" i="0" u="none" strike="noStrike" kern="1200" cap="none" spc="0" normalizeH="0" baseline="0" noProof="0" dirty="0">
              <a:ln>
                <a:noFill/>
              </a:ln>
              <a:solidFill>
                <a:srgbClr val="0096AA"/>
              </a:solidFill>
              <a:effectLst/>
              <a:uLnTx/>
              <a:uFillTx/>
              <a:latin typeface="Calibri" panose="020F0502020204030204"/>
              <a:ea typeface="+mn-ea"/>
              <a:cs typeface="+mn-cs"/>
            </a:endParaRPr>
          </a:p>
        </p:txBody>
      </p:sp>
      <p:pic>
        <p:nvPicPr>
          <p:cNvPr id="4" name="Picture 3" descr="A blue and white logo&#10;&#10;Description automatically generated">
            <a:extLst>
              <a:ext uri="{FF2B5EF4-FFF2-40B4-BE49-F238E27FC236}">
                <a16:creationId xmlns:a16="http://schemas.microsoft.com/office/drawing/2014/main" id="{51C952F4-435E-7D37-C3D0-B00662880F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55843" y="114300"/>
            <a:ext cx="895350" cy="685800"/>
          </a:xfrm>
          <a:prstGeom prst="rect">
            <a:avLst/>
          </a:prstGeom>
        </p:spPr>
      </p:pic>
    </p:spTree>
    <p:extLst>
      <p:ext uri="{BB962C8B-B14F-4D97-AF65-F5344CB8AC3E}">
        <p14:creationId xmlns:p14="http://schemas.microsoft.com/office/powerpoint/2010/main" val="237628832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32B001-AD83-7275-B349-A19156E14C58}"/>
              </a:ext>
            </a:extLst>
          </p:cNvPr>
          <p:cNvSpPr>
            <a:spLocks noGrp="1"/>
          </p:cNvSpPr>
          <p:nvPr>
            <p:ph type="title"/>
          </p:nvPr>
        </p:nvSpPr>
        <p:spPr>
          <a:xfrm>
            <a:off x="545751" y="303680"/>
            <a:ext cx="11100495" cy="576169"/>
          </a:xfrm>
        </p:spPr>
        <p:txBody>
          <a:bodyPr>
            <a:noAutofit/>
          </a:bodyPr>
          <a:lstStyle/>
          <a:p>
            <a:r>
              <a:rPr lang="en-GB" sz="2800" dirty="0">
                <a:solidFill>
                  <a:srgbClr val="3CA7AF"/>
                </a:solidFill>
              </a:rPr>
              <a:t>25/26 Joint capital resource use plan</a:t>
            </a:r>
          </a:p>
        </p:txBody>
      </p:sp>
      <p:sp>
        <p:nvSpPr>
          <p:cNvPr id="2" name="TextBox 1">
            <a:extLst>
              <a:ext uri="{FF2B5EF4-FFF2-40B4-BE49-F238E27FC236}">
                <a16:creationId xmlns:a16="http://schemas.microsoft.com/office/drawing/2014/main" id="{A87B6788-26A1-F92B-E713-3404A43D9D32}"/>
              </a:ext>
            </a:extLst>
          </p:cNvPr>
          <p:cNvSpPr txBox="1"/>
          <p:nvPr/>
        </p:nvSpPr>
        <p:spPr>
          <a:xfrm>
            <a:off x="11820525" y="6515100"/>
            <a:ext cx="371475" cy="246221"/>
          </a:xfrm>
          <a:prstGeom prst="rect">
            <a:avLst/>
          </a:prstGeom>
          <a:noFill/>
        </p:spPr>
        <p:txBody>
          <a:bodyPr wrap="square" rtlCol="0">
            <a:spAutoFit/>
          </a:bodyPr>
          <a:lstStyle/>
          <a:p>
            <a:r>
              <a:rPr lang="en-GB" sz="1000" dirty="0">
                <a:latin typeface="Arial" panose="020B0604020202020204" pitchFamily="34" charset="0"/>
                <a:cs typeface="Arial" panose="020B0604020202020204" pitchFamily="34" charset="0"/>
              </a:rPr>
              <a:t>3</a:t>
            </a:r>
          </a:p>
        </p:txBody>
      </p:sp>
      <p:graphicFrame>
        <p:nvGraphicFramePr>
          <p:cNvPr id="5" name="Object 4">
            <a:extLst>
              <a:ext uri="{FF2B5EF4-FFF2-40B4-BE49-F238E27FC236}">
                <a16:creationId xmlns:a16="http://schemas.microsoft.com/office/drawing/2014/main" id="{B5B1775B-C0E6-16B4-C68B-7129324D5319}"/>
              </a:ext>
            </a:extLst>
          </p:cNvPr>
          <p:cNvGraphicFramePr>
            <a:graphicFrameLocks noChangeAspect="1"/>
          </p:cNvGraphicFramePr>
          <p:nvPr>
            <p:extLst>
              <p:ext uri="{D42A27DB-BD31-4B8C-83A1-F6EECF244321}">
                <p14:modId xmlns:p14="http://schemas.microsoft.com/office/powerpoint/2010/main" val="195485099"/>
              </p:ext>
            </p:extLst>
          </p:nvPr>
        </p:nvGraphicFramePr>
        <p:xfrm>
          <a:off x="758112" y="1166325"/>
          <a:ext cx="10873039" cy="4236099"/>
        </p:xfrm>
        <a:graphic>
          <a:graphicData uri="http://schemas.openxmlformats.org/presentationml/2006/ole">
            <mc:AlternateContent xmlns:mc="http://schemas.openxmlformats.org/markup-compatibility/2006">
              <mc:Choice xmlns:v="urn:schemas-microsoft-com:vml" Requires="v">
                <p:oleObj name="Worksheet" r:id="rId3" imgW="11963556" imgH="4660946" progId="Excel.Sheet.12">
                  <p:embed/>
                </p:oleObj>
              </mc:Choice>
              <mc:Fallback>
                <p:oleObj name="Worksheet" r:id="rId3" imgW="11963556" imgH="4660946" progId="Excel.Sheet.12">
                  <p:embed/>
                  <p:pic>
                    <p:nvPicPr>
                      <p:cNvPr id="5" name="Object 4">
                        <a:extLst>
                          <a:ext uri="{FF2B5EF4-FFF2-40B4-BE49-F238E27FC236}">
                            <a16:creationId xmlns:a16="http://schemas.microsoft.com/office/drawing/2014/main" id="{B5B1775B-C0E6-16B4-C68B-7129324D5319}"/>
                          </a:ext>
                        </a:extLst>
                      </p:cNvPr>
                      <p:cNvPicPr/>
                      <p:nvPr/>
                    </p:nvPicPr>
                    <p:blipFill>
                      <a:blip r:embed="rId4"/>
                      <a:stretch>
                        <a:fillRect/>
                      </a:stretch>
                    </p:blipFill>
                    <p:spPr>
                      <a:xfrm>
                        <a:off x="758112" y="1166325"/>
                        <a:ext cx="10873039" cy="4236099"/>
                      </a:xfrm>
                      <a:prstGeom prst="rect">
                        <a:avLst/>
                      </a:prstGeom>
                    </p:spPr>
                  </p:pic>
                </p:oleObj>
              </mc:Fallback>
            </mc:AlternateContent>
          </a:graphicData>
        </a:graphic>
      </p:graphicFrame>
    </p:spTree>
    <p:extLst>
      <p:ext uri="{BB962C8B-B14F-4D97-AF65-F5344CB8AC3E}">
        <p14:creationId xmlns:p14="http://schemas.microsoft.com/office/powerpoint/2010/main" val="411967021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34C406E-F209-700A-171B-91581DAA760E}"/>
              </a:ext>
            </a:extLst>
          </p:cNvPr>
          <p:cNvSpPr txBox="1"/>
          <p:nvPr/>
        </p:nvSpPr>
        <p:spPr>
          <a:xfrm>
            <a:off x="1347421" y="1465070"/>
            <a:ext cx="7763608" cy="329320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20" tIns="45720" rIns="45720" bIns="45720" numCol="1" spcCol="38100"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096AA"/>
                </a:solidFill>
                <a:effectLst/>
                <a:uLnTx/>
                <a:uFillTx/>
                <a:latin typeface="Calibri" panose="020F0502020204030204"/>
                <a:ea typeface="+mn-ea"/>
                <a:cs typeface="+mn-cs"/>
              </a:rPr>
              <a:t>Content</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Calibri" panose="020F0502020204030204"/>
              </a:rPr>
              <a:t>National guidance</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Calibri" panose="020F0502020204030204"/>
              </a:rPr>
              <a:t>Introduction</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Calibri" panose="020F0502020204030204"/>
              </a:rPr>
              <a:t>Capital plan – FHFT (allocation and sources of funding)</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Calibri" panose="020F0502020204030204"/>
              </a:rPr>
              <a:t>Capital plan – ICB (allocation and sources of funding)</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Calibri" panose="020F0502020204030204"/>
              </a:rPr>
              <a:t>Ongoing scheme progression</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Calibri" panose="020F0502020204030204"/>
              </a:rPr>
              <a:t>Risks, contingencies and any cross-system collaboration</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Calibri" panose="020F0502020204030204"/>
              </a:rPr>
              <a:t>Net Zero Carbon strategy</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Calibri" panose="020F0502020204030204"/>
              </a:rPr>
              <a:t>Financial plans</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srgbClr val="0096AA"/>
              </a:solidFill>
              <a:effectLst/>
              <a:uLnTx/>
              <a:uFillTx/>
              <a:latin typeface="Calibri" panose="020F0502020204030204"/>
              <a:ea typeface="+mn-ea"/>
              <a:cs typeface="+mn-cs"/>
            </a:endParaRPr>
          </a:p>
        </p:txBody>
      </p:sp>
      <p:pic>
        <p:nvPicPr>
          <p:cNvPr id="4" name="Picture 3" descr="A blue and white logo&#10;&#10;Description automatically generated">
            <a:extLst>
              <a:ext uri="{FF2B5EF4-FFF2-40B4-BE49-F238E27FC236}">
                <a16:creationId xmlns:a16="http://schemas.microsoft.com/office/drawing/2014/main" id="{51C952F4-435E-7D37-C3D0-B00662880F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55843" y="114300"/>
            <a:ext cx="895350" cy="685800"/>
          </a:xfrm>
          <a:prstGeom prst="rect">
            <a:avLst/>
          </a:prstGeom>
        </p:spPr>
      </p:pic>
    </p:spTree>
    <p:extLst>
      <p:ext uri="{BB962C8B-B14F-4D97-AF65-F5344CB8AC3E}">
        <p14:creationId xmlns:p14="http://schemas.microsoft.com/office/powerpoint/2010/main" val="264219904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32B001-AD83-7275-B349-A19156E14C58}"/>
              </a:ext>
            </a:extLst>
          </p:cNvPr>
          <p:cNvSpPr>
            <a:spLocks noGrp="1"/>
          </p:cNvSpPr>
          <p:nvPr>
            <p:ph type="title"/>
          </p:nvPr>
        </p:nvSpPr>
        <p:spPr>
          <a:xfrm>
            <a:off x="545752" y="320936"/>
            <a:ext cx="11100495" cy="576169"/>
          </a:xfrm>
        </p:spPr>
        <p:txBody>
          <a:bodyPr>
            <a:noAutofit/>
          </a:bodyPr>
          <a:lstStyle/>
          <a:p>
            <a:r>
              <a:rPr lang="en-GB" sz="2800" dirty="0">
                <a:solidFill>
                  <a:srgbClr val="3CA7AF"/>
                </a:solidFill>
              </a:rPr>
              <a:t>25/26 Joint Capital Plan</a:t>
            </a:r>
          </a:p>
        </p:txBody>
      </p:sp>
      <p:sp>
        <p:nvSpPr>
          <p:cNvPr id="45" name="TextBox 44">
            <a:extLst>
              <a:ext uri="{FF2B5EF4-FFF2-40B4-BE49-F238E27FC236}">
                <a16:creationId xmlns:a16="http://schemas.microsoft.com/office/drawing/2014/main" id="{A833CFA9-28FF-38B0-A5A6-107882222A31}"/>
              </a:ext>
            </a:extLst>
          </p:cNvPr>
          <p:cNvSpPr txBox="1"/>
          <p:nvPr/>
        </p:nvSpPr>
        <p:spPr>
          <a:xfrm>
            <a:off x="545752" y="1089178"/>
            <a:ext cx="10888442" cy="316169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sz="1400" b="1" dirty="0">
                <a:solidFill>
                  <a:srgbClr val="3CA7AF"/>
                </a:solidFill>
                <a:latin typeface="Arial" panose="020B0604020202020204" pitchFamily="34" charset="0"/>
                <a:ea typeface="+mj-ea"/>
                <a:cs typeface="Arial" panose="020B0604020202020204" pitchFamily="34" charset="0"/>
                <a:sym typeface="Arial"/>
              </a:rPr>
              <a:t>National guidance</a:t>
            </a:r>
          </a:p>
          <a:p>
            <a:pPr marL="0" marR="0" lvl="0" indent="0" algn="l" defTabSz="914400" rtl="0" eaLnBrk="1" fontAlgn="auto" latinLnBrk="0" hangingPunct="0">
              <a:lnSpc>
                <a:spcPct val="100000"/>
              </a:lnSpc>
              <a:spcBef>
                <a:spcPts val="0"/>
              </a:spcBef>
              <a:spcAft>
                <a:spcPts val="0"/>
              </a:spcAft>
              <a:buClrTx/>
              <a:buSzTx/>
              <a:buFontTx/>
              <a:buNone/>
              <a:tabLst/>
              <a:defRPr/>
            </a:pPr>
            <a:endParaRPr lang="en-GB" sz="1400" dirty="0">
              <a:solidFill>
                <a:srgbClr val="000000"/>
              </a:solidFill>
              <a:latin typeface="Arial"/>
              <a:ea typeface="Arial"/>
              <a:cs typeface="Arial"/>
              <a:sym typeface="Arial"/>
            </a:endParaRPr>
          </a:p>
          <a:p>
            <a:pPr marL="0" marR="0" lvl="0" indent="0" algn="l" defTabSz="914400" rtl="0" eaLnBrk="1"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Arial"/>
                <a:ea typeface="Arial"/>
                <a:cs typeface="Arial"/>
                <a:sym typeface="Arial"/>
              </a:rPr>
              <a:t>The National Health Service Act 2006 as amended by the Health and Care Act 2022 sets out that </a:t>
            </a:r>
            <a:r>
              <a:rPr lang="en-GB" sz="1400" dirty="0">
                <a:solidFill>
                  <a:srgbClr val="000000"/>
                </a:solidFill>
                <a:latin typeface="Arial"/>
                <a:cs typeface="Arial"/>
                <a:sym typeface="Arial"/>
              </a:rPr>
              <a:t>ICBs and their partner trusts must:</a:t>
            </a:r>
          </a:p>
          <a:p>
            <a:pPr marL="742950" lvl="1" indent="-285750" hangingPunct="0">
              <a:buFont typeface="Wingdings" panose="05000000000000000000" pitchFamily="2" charset="2"/>
              <a:buChar char="§"/>
              <a:defRPr/>
            </a:pPr>
            <a:r>
              <a:rPr lang="en-GB" sz="1400" dirty="0">
                <a:solidFill>
                  <a:srgbClr val="000000"/>
                </a:solidFill>
                <a:latin typeface="Arial"/>
                <a:cs typeface="Arial"/>
                <a:sym typeface="Arial"/>
              </a:rPr>
              <a:t>Prepare a plan setting out their planned capital resource use, before the start of each financial year (by 1 April)</a:t>
            </a:r>
          </a:p>
          <a:p>
            <a:pPr marL="742950" lvl="1" indent="-285750" hangingPunct="0">
              <a:buFont typeface="Wingdings" panose="05000000000000000000" pitchFamily="2" charset="2"/>
              <a:buChar char="§"/>
              <a:defRPr/>
            </a:pPr>
            <a:r>
              <a:rPr lang="en-GB" sz="1400" dirty="0">
                <a:solidFill>
                  <a:srgbClr val="000000"/>
                </a:solidFill>
                <a:latin typeface="Arial"/>
                <a:cs typeface="Arial"/>
                <a:sym typeface="Arial"/>
              </a:rPr>
              <a:t>Publish the plan and give a copy to their integrated care partnership, health and wellbeing boards and NHS England</a:t>
            </a:r>
          </a:p>
          <a:p>
            <a:pPr marL="0" marR="0" lvl="0" indent="0" algn="l" defTabSz="914400" rtl="0" eaLnBrk="1" fontAlgn="auto" latinLnBrk="0" hangingPunct="0">
              <a:lnSpc>
                <a:spcPct val="100000"/>
              </a:lnSpc>
              <a:spcBef>
                <a:spcPts val="0"/>
              </a:spcBef>
              <a:spcAft>
                <a:spcPts val="0"/>
              </a:spcAft>
              <a:buClrTx/>
              <a:buSzTx/>
              <a:buFontTx/>
              <a:buNone/>
              <a:tabLst/>
              <a:defRPr/>
            </a:pPr>
            <a:endParaRPr lang="en-GB" sz="1400" dirty="0">
              <a:solidFill>
                <a:srgbClr val="000000"/>
              </a:solidFill>
              <a:highlight>
                <a:srgbClr val="FFFF00"/>
              </a:highlight>
              <a:latin typeface="Arial"/>
              <a:cs typeface="Arial"/>
              <a:sym typeface="Arial"/>
            </a:endParaRPr>
          </a:p>
          <a:p>
            <a:pPr>
              <a:lnSpc>
                <a:spcPct val="107000"/>
              </a:lnSpc>
              <a:spcAft>
                <a:spcPts val="800"/>
              </a:spcAft>
            </a:pPr>
            <a:r>
              <a:rPr lang="en-GB" sz="1400" dirty="0">
                <a:solidFill>
                  <a:srgbClr val="000000"/>
                </a:solidFill>
                <a:latin typeface="Arial"/>
                <a:cs typeface="Arial"/>
              </a:rPr>
              <a:t>Once the plan has been through the relevant committees it will be published on the ICB’s website and shared with NHS England.   The actual utilisation of the capital resources against the plan must be reported in the ICB’s Annual report for 25/26.</a:t>
            </a:r>
          </a:p>
          <a:p>
            <a:pPr>
              <a:lnSpc>
                <a:spcPct val="107000"/>
              </a:lnSpc>
              <a:spcAft>
                <a:spcPts val="800"/>
              </a:spcAft>
            </a:pPr>
            <a:endParaRPr lang="en-GB" sz="1400" dirty="0">
              <a:solidFill>
                <a:srgbClr val="000000"/>
              </a:solidFill>
              <a:latin typeface="Arial"/>
              <a:cs typeface="Arial"/>
            </a:endParaRPr>
          </a:p>
          <a:p>
            <a:pPr>
              <a:lnSpc>
                <a:spcPct val="107000"/>
              </a:lnSpc>
              <a:spcAft>
                <a:spcPts val="800"/>
              </a:spcAft>
            </a:pPr>
            <a:r>
              <a:rPr lang="en-GB" sz="1400" dirty="0">
                <a:solidFill>
                  <a:srgbClr val="000000"/>
                </a:solidFill>
                <a:latin typeface="Arial"/>
                <a:cs typeface="Arial"/>
              </a:rPr>
              <a:t>There is no formal submission requirement for the 25/26 plan, similar to the 24/25 plan.</a:t>
            </a:r>
          </a:p>
          <a:p>
            <a:pPr>
              <a:lnSpc>
                <a:spcPct val="107000"/>
              </a:lnSpc>
              <a:spcAft>
                <a:spcPts val="800"/>
              </a:spcAft>
            </a:pPr>
            <a:endParaRPr lang="en-GB" sz="1400" dirty="0">
              <a:solidFill>
                <a:srgbClr val="000000"/>
              </a:solidFill>
              <a:latin typeface="Arial"/>
              <a:cs typeface="Arial"/>
            </a:endParaRPr>
          </a:p>
          <a:p>
            <a:pPr>
              <a:lnSpc>
                <a:spcPct val="107000"/>
              </a:lnSpc>
              <a:spcAft>
                <a:spcPts val="800"/>
              </a:spcAft>
            </a:pPr>
            <a:endParaRPr lang="en-GB" sz="1400" dirty="0">
              <a:solidFill>
                <a:srgbClr val="000000"/>
              </a:solidFill>
              <a:latin typeface="Arial"/>
              <a:cs typeface="Arial"/>
            </a:endParaRPr>
          </a:p>
        </p:txBody>
      </p:sp>
      <p:sp>
        <p:nvSpPr>
          <p:cNvPr id="2" name="TextBox 1">
            <a:extLst>
              <a:ext uri="{FF2B5EF4-FFF2-40B4-BE49-F238E27FC236}">
                <a16:creationId xmlns:a16="http://schemas.microsoft.com/office/drawing/2014/main" id="{3073E7D5-0CD2-17B1-FA89-5909315010A4}"/>
              </a:ext>
            </a:extLst>
          </p:cNvPr>
          <p:cNvSpPr txBox="1"/>
          <p:nvPr/>
        </p:nvSpPr>
        <p:spPr>
          <a:xfrm>
            <a:off x="11820525" y="6515100"/>
            <a:ext cx="371475" cy="246221"/>
          </a:xfrm>
          <a:prstGeom prst="rect">
            <a:avLst/>
          </a:prstGeom>
          <a:noFill/>
        </p:spPr>
        <p:txBody>
          <a:bodyPr wrap="square" rtlCol="0">
            <a:spAutoFit/>
          </a:bodyPr>
          <a:lstStyle/>
          <a:p>
            <a:r>
              <a:rPr lang="en-GB" sz="10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256446688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32B001-AD83-7275-B349-A19156E14C58}"/>
              </a:ext>
            </a:extLst>
          </p:cNvPr>
          <p:cNvSpPr>
            <a:spLocks noGrp="1"/>
          </p:cNvSpPr>
          <p:nvPr>
            <p:ph type="title"/>
          </p:nvPr>
        </p:nvSpPr>
        <p:spPr>
          <a:xfrm>
            <a:off x="545752" y="320936"/>
            <a:ext cx="11100495" cy="576169"/>
          </a:xfrm>
        </p:spPr>
        <p:txBody>
          <a:bodyPr>
            <a:noAutofit/>
          </a:bodyPr>
          <a:lstStyle/>
          <a:p>
            <a:r>
              <a:rPr lang="en-GB" sz="2800" dirty="0">
                <a:solidFill>
                  <a:srgbClr val="3CA7AF"/>
                </a:solidFill>
              </a:rPr>
              <a:t>25/26 Joint Capital Plan</a:t>
            </a:r>
          </a:p>
        </p:txBody>
      </p:sp>
      <p:sp>
        <p:nvSpPr>
          <p:cNvPr id="45" name="TextBox 44">
            <a:extLst>
              <a:ext uri="{FF2B5EF4-FFF2-40B4-BE49-F238E27FC236}">
                <a16:creationId xmlns:a16="http://schemas.microsoft.com/office/drawing/2014/main" id="{A833CFA9-28FF-38B0-A5A6-107882222A31}"/>
              </a:ext>
            </a:extLst>
          </p:cNvPr>
          <p:cNvSpPr txBox="1"/>
          <p:nvPr/>
        </p:nvSpPr>
        <p:spPr>
          <a:xfrm>
            <a:off x="545752" y="955828"/>
            <a:ext cx="10888442" cy="4821897"/>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07000"/>
              </a:lnSpc>
              <a:spcAft>
                <a:spcPts val="800"/>
              </a:spcAft>
            </a:pPr>
            <a:r>
              <a:rPr lang="en-GB" sz="1400" b="1" dirty="0">
                <a:solidFill>
                  <a:srgbClr val="3CA7AF"/>
                </a:solidFill>
                <a:latin typeface="Arial" panose="020B0604020202020204" pitchFamily="34" charset="0"/>
                <a:ea typeface="+mj-ea"/>
                <a:cs typeface="Arial" panose="020B0604020202020204" pitchFamily="34" charset="0"/>
              </a:rPr>
              <a:t>Introduction</a:t>
            </a:r>
            <a:br>
              <a:rPr lang="en-GB" sz="1400" dirty="0">
                <a:solidFill>
                  <a:srgbClr val="000000"/>
                </a:solidFill>
                <a:latin typeface="Arial"/>
                <a:cs typeface="Arial"/>
              </a:rPr>
            </a:br>
            <a:endParaRPr lang="en-GB" sz="1400" dirty="0">
              <a:solidFill>
                <a:srgbClr val="000000"/>
              </a:solidFill>
              <a:latin typeface="Arial"/>
              <a:cs typeface="Arial"/>
            </a:endParaRPr>
          </a:p>
          <a:p>
            <a:pPr>
              <a:lnSpc>
                <a:spcPct val="107000"/>
              </a:lnSpc>
              <a:spcAft>
                <a:spcPts val="800"/>
              </a:spcAft>
            </a:pPr>
            <a:r>
              <a:rPr lang="en-GB" sz="1200" dirty="0">
                <a:solidFill>
                  <a:srgbClr val="000000"/>
                </a:solidFill>
                <a:latin typeface="Arial"/>
                <a:cs typeface="Arial"/>
              </a:rPr>
              <a:t>Frimley ICS covers a diverse population of over 850,000 people in East Berkshire, North East Hampshire, Farnham and Surrey Health.  The needs of the population are diverse, with over 30% of the population in the 10% least deprived society, whereas around 3% of the population live in the most deprived areas of England.</a:t>
            </a:r>
          </a:p>
          <a:p>
            <a:pPr>
              <a:lnSpc>
                <a:spcPct val="107000"/>
              </a:lnSpc>
              <a:spcAft>
                <a:spcPts val="800"/>
              </a:spcAft>
            </a:pPr>
            <a:endParaRPr lang="en-GB" sz="1200" dirty="0">
              <a:solidFill>
                <a:srgbClr val="000000"/>
              </a:solidFill>
              <a:latin typeface="Arial"/>
              <a:cs typeface="Arial"/>
            </a:endParaRPr>
          </a:p>
          <a:p>
            <a:pPr>
              <a:lnSpc>
                <a:spcPct val="107000"/>
              </a:lnSpc>
              <a:spcAft>
                <a:spcPts val="800"/>
              </a:spcAft>
            </a:pPr>
            <a:r>
              <a:rPr lang="en-GB" sz="1200" dirty="0">
                <a:solidFill>
                  <a:srgbClr val="000000"/>
                </a:solidFill>
                <a:latin typeface="Arial"/>
                <a:cs typeface="Arial"/>
              </a:rPr>
              <a:t>The health and care needs of the population are overseen by the Frimley ICB and 9 local authorities, the Frimley joint capital plan is the plan for NHS Frimley ICB and Frimley Healthcare Foundation Trust.  Other NHS Trusts that are system partners are outside of the Frimley System and face into neighbouring Integrated Care Systems.</a:t>
            </a:r>
          </a:p>
          <a:p>
            <a:pPr>
              <a:lnSpc>
                <a:spcPct val="107000"/>
              </a:lnSpc>
              <a:spcAft>
                <a:spcPts val="800"/>
              </a:spcAft>
            </a:pPr>
            <a:endParaRPr lang="en-GB" sz="1200" dirty="0">
              <a:solidFill>
                <a:srgbClr val="000000"/>
              </a:solidFill>
              <a:latin typeface="Arial"/>
              <a:cs typeface="Arial"/>
            </a:endParaRPr>
          </a:p>
          <a:p>
            <a:pPr>
              <a:lnSpc>
                <a:spcPct val="107000"/>
              </a:lnSpc>
              <a:spcAft>
                <a:spcPts val="800"/>
              </a:spcAft>
            </a:pPr>
            <a:r>
              <a:rPr lang="en-GB" sz="1200" dirty="0">
                <a:solidFill>
                  <a:srgbClr val="000000"/>
                </a:solidFill>
                <a:latin typeface="Arial"/>
                <a:cs typeface="Arial"/>
              </a:rPr>
              <a:t>The system has a total of 105 main sites hosting GP, main acute, community hospitals and ambulance services.  The ICS estates strategy outlines the longer-term vision for estate and the opportunities to co-locate complementary services to delivery integrated care.</a:t>
            </a:r>
          </a:p>
          <a:p>
            <a:pPr>
              <a:lnSpc>
                <a:spcPct val="107000"/>
              </a:lnSpc>
              <a:spcAft>
                <a:spcPts val="800"/>
              </a:spcAft>
            </a:pPr>
            <a:endParaRPr lang="en-GB" sz="1200" dirty="0">
              <a:solidFill>
                <a:srgbClr val="000000"/>
              </a:solidFill>
              <a:latin typeface="Arial"/>
              <a:cs typeface="Arial"/>
            </a:endParaRPr>
          </a:p>
          <a:p>
            <a:pPr>
              <a:lnSpc>
                <a:spcPct val="107000"/>
              </a:lnSpc>
              <a:spcAft>
                <a:spcPts val="800"/>
              </a:spcAft>
            </a:pPr>
            <a:r>
              <a:rPr lang="en-GB" sz="1200" dirty="0">
                <a:solidFill>
                  <a:srgbClr val="000000"/>
                </a:solidFill>
                <a:latin typeface="Arial"/>
                <a:cs typeface="Arial"/>
              </a:rPr>
              <a:t>The development of integrated care hubs across the geography is being funded nationally from the Wave 2 capital programme and Frimley Park hospital is one of the hospitals impacted by RAAC and is being funded to build a new hospital under the national new hospitals programme.  These projects are outside of the scope of the Joint Capital resources plan.</a:t>
            </a:r>
          </a:p>
          <a:p>
            <a:pPr>
              <a:lnSpc>
                <a:spcPct val="107000"/>
              </a:lnSpc>
              <a:spcAft>
                <a:spcPts val="800"/>
              </a:spcAft>
            </a:pPr>
            <a:endParaRPr lang="en-GB" sz="1200" dirty="0">
              <a:solidFill>
                <a:srgbClr val="000000"/>
              </a:solidFill>
              <a:latin typeface="Arial"/>
              <a:cs typeface="Arial"/>
            </a:endParaRPr>
          </a:p>
          <a:p>
            <a:pPr>
              <a:lnSpc>
                <a:spcPct val="107000"/>
              </a:lnSpc>
              <a:spcAft>
                <a:spcPts val="800"/>
              </a:spcAft>
            </a:pPr>
            <a:r>
              <a:rPr lang="en-GB" sz="1200" dirty="0">
                <a:solidFill>
                  <a:srgbClr val="000000"/>
                </a:solidFill>
                <a:latin typeface="Arial"/>
                <a:cs typeface="Arial"/>
              </a:rPr>
              <a:t>The capital allocation for the ICB is utilised for Minor improvement grants for GP practices and to fund digital projects to enhance the service provided.  The capital allocation for FHFT is for routine maintenance and some nationally funded programmes.  </a:t>
            </a:r>
          </a:p>
        </p:txBody>
      </p:sp>
      <p:sp>
        <p:nvSpPr>
          <p:cNvPr id="2" name="TextBox 1">
            <a:extLst>
              <a:ext uri="{FF2B5EF4-FFF2-40B4-BE49-F238E27FC236}">
                <a16:creationId xmlns:a16="http://schemas.microsoft.com/office/drawing/2014/main" id="{3073E7D5-0CD2-17B1-FA89-5909315010A4}"/>
              </a:ext>
            </a:extLst>
          </p:cNvPr>
          <p:cNvSpPr txBox="1"/>
          <p:nvPr/>
        </p:nvSpPr>
        <p:spPr>
          <a:xfrm>
            <a:off x="11820525" y="6515100"/>
            <a:ext cx="371475" cy="246221"/>
          </a:xfrm>
          <a:prstGeom prst="rect">
            <a:avLst/>
          </a:prstGeom>
          <a:noFill/>
        </p:spPr>
        <p:txBody>
          <a:bodyPr wrap="square" rtlCol="0">
            <a:spAutoFit/>
          </a:bodyPr>
          <a:lstStyle/>
          <a:p>
            <a:r>
              <a:rPr lang="en-GB" sz="10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139232340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32B001-AD83-7275-B349-A19156E14C58}"/>
              </a:ext>
            </a:extLst>
          </p:cNvPr>
          <p:cNvSpPr>
            <a:spLocks noGrp="1"/>
          </p:cNvSpPr>
          <p:nvPr>
            <p:ph type="title"/>
          </p:nvPr>
        </p:nvSpPr>
        <p:spPr>
          <a:xfrm>
            <a:off x="545752" y="320936"/>
            <a:ext cx="11100495" cy="576169"/>
          </a:xfrm>
        </p:spPr>
        <p:txBody>
          <a:bodyPr>
            <a:noAutofit/>
          </a:bodyPr>
          <a:lstStyle/>
          <a:p>
            <a:r>
              <a:rPr lang="en-GB" sz="2800" dirty="0">
                <a:solidFill>
                  <a:srgbClr val="3CA7AF"/>
                </a:solidFill>
              </a:rPr>
              <a:t>25/26 Joint Capital Plan</a:t>
            </a:r>
          </a:p>
        </p:txBody>
      </p:sp>
      <p:sp>
        <p:nvSpPr>
          <p:cNvPr id="45" name="TextBox 44">
            <a:extLst>
              <a:ext uri="{FF2B5EF4-FFF2-40B4-BE49-F238E27FC236}">
                <a16:creationId xmlns:a16="http://schemas.microsoft.com/office/drawing/2014/main" id="{A833CFA9-28FF-38B0-A5A6-107882222A31}"/>
              </a:ext>
            </a:extLst>
          </p:cNvPr>
          <p:cNvSpPr txBox="1"/>
          <p:nvPr/>
        </p:nvSpPr>
        <p:spPr>
          <a:xfrm>
            <a:off x="545752" y="955828"/>
            <a:ext cx="10888442" cy="430855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07000"/>
              </a:lnSpc>
              <a:spcAft>
                <a:spcPts val="800"/>
              </a:spcAft>
            </a:pPr>
            <a:r>
              <a:rPr lang="en-GB" sz="1400" b="1" dirty="0">
                <a:solidFill>
                  <a:srgbClr val="3CA7AF"/>
                </a:solidFill>
                <a:latin typeface="Arial" panose="020B0604020202020204" pitchFamily="34" charset="0"/>
                <a:ea typeface="+mj-ea"/>
                <a:cs typeface="Arial" panose="020B0604020202020204" pitchFamily="34" charset="0"/>
              </a:rPr>
              <a:t>Capital plan – FHFT (allocation and sources of funding)</a:t>
            </a:r>
            <a:br>
              <a:rPr lang="en-GB" sz="1400" dirty="0">
                <a:solidFill>
                  <a:srgbClr val="000000"/>
                </a:solidFill>
                <a:latin typeface="Arial"/>
                <a:cs typeface="Arial"/>
              </a:rPr>
            </a:b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Budget allocated across estates, digital and equipment programmes are agreed locally as part of the Trust annual plan.  Nationally funded programmes such as TIF (M Block), CDCs and New Hospital Programme are all subject to separate approvals.</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25/26 now includes </a:t>
            </a:r>
            <a:r>
              <a:rPr lang="en-GB" sz="1200" b="1" dirty="0">
                <a:solidFill>
                  <a:srgbClr val="000000"/>
                </a:solidFill>
                <a:latin typeface="Arial"/>
                <a:cs typeface="Arial"/>
              </a:rPr>
              <a:t>£10.0m </a:t>
            </a:r>
            <a:r>
              <a:rPr lang="en-GB" sz="1200" dirty="0">
                <a:solidFill>
                  <a:srgbClr val="000000"/>
                </a:solidFill>
                <a:latin typeface="Arial"/>
                <a:cs typeface="Arial"/>
              </a:rPr>
              <a:t>for Slough CDC ringfenced following the brokerage in 24/25 following award of national programme funding.</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Trust has an allocation of </a:t>
            </a:r>
            <a:r>
              <a:rPr lang="en-GB" sz="1200" b="1" dirty="0">
                <a:solidFill>
                  <a:srgbClr val="000000"/>
                </a:solidFill>
                <a:latin typeface="Arial"/>
                <a:cs typeface="Arial"/>
              </a:rPr>
              <a:t>£103.9m </a:t>
            </a:r>
            <a:r>
              <a:rPr lang="en-GB" sz="1200" dirty="0">
                <a:solidFill>
                  <a:srgbClr val="000000"/>
                </a:solidFill>
                <a:latin typeface="Arial"/>
                <a:cs typeface="Arial"/>
              </a:rPr>
              <a:t>for capital spend in 2025/26, </a:t>
            </a:r>
            <a:r>
              <a:rPr lang="en-GB" sz="1200" b="1" dirty="0">
                <a:solidFill>
                  <a:srgbClr val="000000"/>
                </a:solidFill>
                <a:latin typeface="Arial"/>
                <a:cs typeface="Arial"/>
              </a:rPr>
              <a:t>£42.5m </a:t>
            </a:r>
            <a:r>
              <a:rPr lang="en-GB" sz="1200" dirty="0">
                <a:solidFill>
                  <a:srgbClr val="000000"/>
                </a:solidFill>
                <a:latin typeface="Arial"/>
                <a:cs typeface="Arial"/>
              </a:rPr>
              <a:t>operational capital and </a:t>
            </a:r>
            <a:r>
              <a:rPr lang="en-GB" sz="1200" b="1" dirty="0">
                <a:solidFill>
                  <a:srgbClr val="000000"/>
                </a:solidFill>
                <a:latin typeface="Arial"/>
                <a:cs typeface="Arial"/>
              </a:rPr>
              <a:t>£61.4m </a:t>
            </a:r>
            <a:r>
              <a:rPr lang="en-GB" sz="1200" dirty="0">
                <a:solidFill>
                  <a:srgbClr val="000000"/>
                </a:solidFill>
                <a:latin typeface="Arial"/>
                <a:cs typeface="Arial"/>
              </a:rPr>
              <a:t>allocated nationally for specific projects (Slough CDC, UEC Priorities, NHP).  It cannot be allocated to any other projects and remains subject to business case approval as appropriate for each programme.</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Operational capital allocated across estates, digital and equipment programmes agreed locally as part of the Trust annual plan, through which requests are then prioritised through a set of recognised criteria; contractually committed, resilience, legal and compliancy, service change and service continuity, to seek to identify a programme of works that could be afforded within the funding available. </a:t>
            </a:r>
          </a:p>
          <a:p>
            <a:pPr marR="0" lvl="0" algn="l" defTabSz="914400" rtl="0" eaLnBrk="1" fontAlgn="base" latinLnBrk="0" hangingPunct="1">
              <a:lnSpc>
                <a:spcPct val="100000"/>
              </a:lnSpc>
              <a:spcBef>
                <a:spcPct val="0"/>
              </a:spcBef>
              <a:spcAft>
                <a:spcPct val="0"/>
              </a:spcAft>
              <a:buClrTx/>
              <a:buSzTx/>
              <a:tabLst/>
              <a:defRPr/>
            </a:pPr>
            <a:endParaRPr lang="en-GB" sz="1200" dirty="0">
              <a:solidFill>
                <a:srgbClr val="000000"/>
              </a:solidFill>
              <a:latin typeface="Arial"/>
              <a:cs typeface="Arial"/>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Leads for each area provided an initial view with Trust senior management teams then asked to review and comment before agreeing the final plan</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EFM perceive that all infrastructure works prioritised are the minimum required to ensure premises will be operational and new facilities, such as M Block,  can open to the timetable requested.</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As in other years it is entirely possible that other capital may be released during 25/26 although this is generally tied to a very particular use.</a:t>
            </a:r>
          </a:p>
          <a:p>
            <a:pPr>
              <a:lnSpc>
                <a:spcPct val="107000"/>
              </a:lnSpc>
              <a:spcAft>
                <a:spcPts val="800"/>
              </a:spcAft>
            </a:pPr>
            <a:endParaRPr lang="en-GB" sz="1400" dirty="0">
              <a:solidFill>
                <a:srgbClr val="000000"/>
              </a:solidFill>
              <a:latin typeface="Arial"/>
              <a:cs typeface="Arial"/>
            </a:endParaRPr>
          </a:p>
        </p:txBody>
      </p:sp>
      <p:sp>
        <p:nvSpPr>
          <p:cNvPr id="2" name="TextBox 1">
            <a:extLst>
              <a:ext uri="{FF2B5EF4-FFF2-40B4-BE49-F238E27FC236}">
                <a16:creationId xmlns:a16="http://schemas.microsoft.com/office/drawing/2014/main" id="{3073E7D5-0CD2-17B1-FA89-5909315010A4}"/>
              </a:ext>
            </a:extLst>
          </p:cNvPr>
          <p:cNvSpPr txBox="1"/>
          <p:nvPr/>
        </p:nvSpPr>
        <p:spPr>
          <a:xfrm>
            <a:off x="11820525" y="6515100"/>
            <a:ext cx="371475" cy="246221"/>
          </a:xfrm>
          <a:prstGeom prst="rect">
            <a:avLst/>
          </a:prstGeom>
          <a:noFill/>
        </p:spPr>
        <p:txBody>
          <a:bodyPr wrap="square" rtlCol="0">
            <a:spAutoFit/>
          </a:bodyPr>
          <a:lstStyle/>
          <a:p>
            <a:r>
              <a:rPr lang="en-GB" sz="10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42426935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32B001-AD83-7275-B349-A19156E14C58}"/>
              </a:ext>
            </a:extLst>
          </p:cNvPr>
          <p:cNvSpPr>
            <a:spLocks noGrp="1"/>
          </p:cNvSpPr>
          <p:nvPr>
            <p:ph type="title"/>
          </p:nvPr>
        </p:nvSpPr>
        <p:spPr>
          <a:xfrm>
            <a:off x="545752" y="320936"/>
            <a:ext cx="11100495" cy="576169"/>
          </a:xfrm>
        </p:spPr>
        <p:txBody>
          <a:bodyPr>
            <a:noAutofit/>
          </a:bodyPr>
          <a:lstStyle/>
          <a:p>
            <a:r>
              <a:rPr lang="en-GB" sz="2800" dirty="0">
                <a:solidFill>
                  <a:srgbClr val="3CA7AF"/>
                </a:solidFill>
              </a:rPr>
              <a:t>25/26 Joint Capital Plan</a:t>
            </a:r>
          </a:p>
        </p:txBody>
      </p:sp>
      <p:sp>
        <p:nvSpPr>
          <p:cNvPr id="45" name="TextBox 44">
            <a:extLst>
              <a:ext uri="{FF2B5EF4-FFF2-40B4-BE49-F238E27FC236}">
                <a16:creationId xmlns:a16="http://schemas.microsoft.com/office/drawing/2014/main" id="{A833CFA9-28FF-38B0-A5A6-107882222A31}"/>
              </a:ext>
            </a:extLst>
          </p:cNvPr>
          <p:cNvSpPr txBox="1"/>
          <p:nvPr/>
        </p:nvSpPr>
        <p:spPr>
          <a:xfrm>
            <a:off x="545752" y="955828"/>
            <a:ext cx="10888442" cy="27902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07000"/>
              </a:lnSpc>
              <a:spcAft>
                <a:spcPts val="800"/>
              </a:spcAft>
            </a:pPr>
            <a:r>
              <a:rPr lang="en-GB" sz="1400" b="1" dirty="0">
                <a:solidFill>
                  <a:srgbClr val="3CA7AF"/>
                </a:solidFill>
                <a:latin typeface="Arial" panose="020B0604020202020204" pitchFamily="34" charset="0"/>
                <a:ea typeface="+mj-ea"/>
                <a:cs typeface="Arial" panose="020B0604020202020204" pitchFamily="34" charset="0"/>
              </a:rPr>
              <a:t>Capital plan – ICB (allocation and sources of funding)</a:t>
            </a:r>
            <a:br>
              <a:rPr lang="en-GB" sz="1400" dirty="0">
                <a:solidFill>
                  <a:srgbClr val="000000"/>
                </a:solidFill>
                <a:latin typeface="Arial"/>
                <a:cs typeface="Arial"/>
              </a:rPr>
            </a:br>
            <a:endParaRPr lang="en-GB" sz="14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ICB received </a:t>
            </a:r>
            <a:r>
              <a:rPr lang="en-GB" sz="1200" b="1" dirty="0">
                <a:solidFill>
                  <a:srgbClr val="000000"/>
                </a:solidFill>
                <a:latin typeface="Arial"/>
                <a:cs typeface="Arial"/>
              </a:rPr>
              <a:t>£1.4m </a:t>
            </a:r>
            <a:r>
              <a:rPr lang="en-GB" sz="1200" dirty="0">
                <a:solidFill>
                  <a:srgbClr val="000000"/>
                </a:solidFill>
                <a:latin typeface="Arial"/>
                <a:cs typeface="Arial"/>
              </a:rPr>
              <a:t>of capital allocation in 25/26 this is allocated between GP IT schemes and Primary Care minor improvement grants.  </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minor improvement grants are 64% funded from the capital resource and 34% by the GP Practice.</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indent="-171450" eaLnBrk="0" fontAlgn="base" hangingPunct="0">
              <a:spcBef>
                <a:spcPct val="20000"/>
              </a:spcBef>
              <a:spcAft>
                <a:spcPct val="0"/>
              </a:spcAft>
              <a:buFont typeface="Arial" panose="020B0604020202020204" pitchFamily="34" charset="0"/>
              <a:buChar char="•"/>
              <a:defRPr/>
            </a:pPr>
            <a:r>
              <a:rPr lang="en-GB" sz="1200" dirty="0">
                <a:solidFill>
                  <a:srgbClr val="000000"/>
                </a:solidFill>
                <a:latin typeface="Arial"/>
                <a:cs typeface="Arial"/>
              </a:rPr>
              <a:t>The applications are considered and evaluated on the basis of a prioritisation process, they must comply with the premises cost directions and fit with the ICB’s Primary Care strategy. The aim is to ensure that Primary care are able to maximise clinical space, have space that is fit for purpose, complies with infection control and is mindful of patient and staff safety.</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a:lnSpc>
                <a:spcPct val="107000"/>
              </a:lnSpc>
              <a:spcAft>
                <a:spcPts val="800"/>
              </a:spcAft>
            </a:pPr>
            <a:endParaRPr lang="en-GB" sz="1400" dirty="0">
              <a:solidFill>
                <a:srgbClr val="000000"/>
              </a:solidFill>
              <a:latin typeface="Arial"/>
              <a:cs typeface="Arial"/>
            </a:endParaRPr>
          </a:p>
        </p:txBody>
      </p:sp>
      <p:sp>
        <p:nvSpPr>
          <p:cNvPr id="2" name="TextBox 1">
            <a:extLst>
              <a:ext uri="{FF2B5EF4-FFF2-40B4-BE49-F238E27FC236}">
                <a16:creationId xmlns:a16="http://schemas.microsoft.com/office/drawing/2014/main" id="{3073E7D5-0CD2-17B1-FA89-5909315010A4}"/>
              </a:ext>
            </a:extLst>
          </p:cNvPr>
          <p:cNvSpPr txBox="1"/>
          <p:nvPr/>
        </p:nvSpPr>
        <p:spPr>
          <a:xfrm>
            <a:off x="11820525" y="6515100"/>
            <a:ext cx="371475" cy="246221"/>
          </a:xfrm>
          <a:prstGeom prst="rect">
            <a:avLst/>
          </a:prstGeom>
          <a:noFill/>
        </p:spPr>
        <p:txBody>
          <a:bodyPr wrap="square" rtlCol="0">
            <a:spAutoFit/>
          </a:bodyPr>
          <a:lstStyle/>
          <a:p>
            <a:r>
              <a:rPr lang="en-GB" sz="10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43660542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32B001-AD83-7275-B349-A19156E14C58}"/>
              </a:ext>
            </a:extLst>
          </p:cNvPr>
          <p:cNvSpPr>
            <a:spLocks noGrp="1"/>
          </p:cNvSpPr>
          <p:nvPr>
            <p:ph type="title"/>
          </p:nvPr>
        </p:nvSpPr>
        <p:spPr>
          <a:xfrm>
            <a:off x="545752" y="320936"/>
            <a:ext cx="11100495" cy="576169"/>
          </a:xfrm>
        </p:spPr>
        <p:txBody>
          <a:bodyPr>
            <a:noAutofit/>
          </a:bodyPr>
          <a:lstStyle/>
          <a:p>
            <a:r>
              <a:rPr lang="en-GB" sz="2800" dirty="0">
                <a:solidFill>
                  <a:srgbClr val="3CA7AF"/>
                </a:solidFill>
              </a:rPr>
              <a:t>25/26 Joint Capital Plan</a:t>
            </a:r>
          </a:p>
        </p:txBody>
      </p:sp>
      <p:sp>
        <p:nvSpPr>
          <p:cNvPr id="45" name="TextBox 44">
            <a:extLst>
              <a:ext uri="{FF2B5EF4-FFF2-40B4-BE49-F238E27FC236}">
                <a16:creationId xmlns:a16="http://schemas.microsoft.com/office/drawing/2014/main" id="{A833CFA9-28FF-38B0-A5A6-107882222A31}"/>
              </a:ext>
            </a:extLst>
          </p:cNvPr>
          <p:cNvSpPr txBox="1"/>
          <p:nvPr/>
        </p:nvSpPr>
        <p:spPr>
          <a:xfrm>
            <a:off x="545752" y="955828"/>
            <a:ext cx="10888442" cy="518981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07000"/>
              </a:lnSpc>
              <a:spcAft>
                <a:spcPts val="800"/>
              </a:spcAft>
            </a:pPr>
            <a:r>
              <a:rPr lang="en-GB" sz="1400" b="1" dirty="0">
                <a:solidFill>
                  <a:srgbClr val="3CA7AF"/>
                </a:solidFill>
                <a:latin typeface="Arial" panose="020B0604020202020204" pitchFamily="34" charset="0"/>
                <a:ea typeface="+mj-ea"/>
                <a:cs typeface="Arial" panose="020B0604020202020204" pitchFamily="34" charset="0"/>
              </a:rPr>
              <a:t>Ongoing scheme progression</a:t>
            </a:r>
            <a:endParaRPr lang="en-GB" sz="14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major ongoing schemes at FHFT are:</a:t>
            </a:r>
          </a:p>
          <a:p>
            <a:pPr marL="628650" lvl="1" indent="-171450" eaLnBrk="0" fontAlgn="base" hangingPunct="0">
              <a:spcBef>
                <a:spcPct val="20000"/>
              </a:spcBef>
              <a:spcAft>
                <a:spcPct val="0"/>
              </a:spcAft>
              <a:buFont typeface="Arial" panose="020B0604020202020204" pitchFamily="34" charset="0"/>
              <a:buChar char="•"/>
              <a:defRPr/>
            </a:pPr>
            <a:r>
              <a:rPr lang="en-GB" sz="1200" dirty="0">
                <a:solidFill>
                  <a:srgbClr val="000000"/>
                </a:solidFill>
                <a:latin typeface="Arial"/>
                <a:cs typeface="Arial"/>
              </a:rPr>
              <a:t>the M block development, due to open from April 2025</a:t>
            </a:r>
          </a:p>
          <a:p>
            <a:pPr marL="628650" lvl="1" indent="-171450" eaLnBrk="0" fontAlgn="base" hangingPunct="0">
              <a:spcBef>
                <a:spcPct val="20000"/>
              </a:spcBef>
              <a:spcAft>
                <a:spcPct val="0"/>
              </a:spcAft>
              <a:buFont typeface="Arial" panose="020B0604020202020204" pitchFamily="34" charset="0"/>
              <a:buChar char="•"/>
              <a:defRPr/>
            </a:pPr>
            <a:r>
              <a:rPr lang="en-GB" sz="1200" dirty="0">
                <a:solidFill>
                  <a:srgbClr val="000000"/>
                </a:solidFill>
                <a:latin typeface="Arial"/>
                <a:cs typeface="Arial"/>
              </a:rPr>
              <a:t>the ongoing RAAC fail safe programme which continues to address the critical areas on the Frimley park site and is subject to review by the national RAAC team</a:t>
            </a:r>
          </a:p>
          <a:p>
            <a:pPr marL="628650" lvl="1" indent="-171450" eaLnBrk="0" fontAlgn="base" hangingPunct="0">
              <a:spcBef>
                <a:spcPct val="20000"/>
              </a:spcBef>
              <a:spcAft>
                <a:spcPct val="0"/>
              </a:spcAft>
              <a:buFont typeface="Arial" panose="020B0604020202020204" pitchFamily="34" charset="0"/>
              <a:buChar char="•"/>
              <a:defRPr/>
            </a:pPr>
            <a:r>
              <a:rPr lang="en-GB" sz="1200" dirty="0">
                <a:solidFill>
                  <a:srgbClr val="000000"/>
                </a:solidFill>
                <a:latin typeface="Arial"/>
                <a:cs typeface="Arial"/>
              </a:rPr>
              <a:t>Slough CDC development</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main aim of the Digital Service capital plan for 25/26 is to continue to realise the investments made in both EPIC and the core IT Infrastructure outlined in the Digital Service Strategy Refresh and to continue to build on that investment and success, continued capital investment will be required to meet the Trusts wider strategic aim of advancing digital capability. This includes the Local Area Network Replacement, Centralised End user Device hardware and Microsoft 365 deployment and adoption of SharePoint and OneDrive.</a:t>
            </a:r>
          </a:p>
          <a:p>
            <a:pPr marR="0" lvl="0" algn="l" defTabSz="914400" rtl="0" eaLnBrk="0" fontAlgn="base" latinLnBrk="0" hangingPunct="0">
              <a:lnSpc>
                <a:spcPct val="100000"/>
              </a:lnSpc>
              <a:spcBef>
                <a:spcPct val="20000"/>
              </a:spcBef>
              <a:spcAft>
                <a:spcPct val="0"/>
              </a:spcAft>
              <a:buClrTx/>
              <a:buSzTx/>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EME teams have engaged with clinical and operational needs across the Trust to establish a 10-year medical equipment replacement programme to help support critical planning decisions and understand greater the needs across sites. The plan for 25/26 addresses the key priority areas identified.</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FHFT are developing a new hospital to replace the Frimley Park site under the national new hospital programme scheme, this scheme is in the early stages in 25/26 with a new hospital planned for completing by 2030. Expenditure and funding against this programme are excluded from this plan.</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ICB was awarded funding from the STP Wave 2 programme to develop Integrated Care hubs (ICHs), the pause was lifted on this scheme in 23/24 and it is progressing, with a total allocation of £28.4m. The redevelopment of Camberley Health centre is complete, while the Bracknell ICH and Windsor ICH schemes are underway. Sunningdale continues to progress, and negotiations are ongoing regarding the other schemes namely Slough and Maidenhead.</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p:txBody>
      </p:sp>
      <p:sp>
        <p:nvSpPr>
          <p:cNvPr id="2" name="TextBox 1">
            <a:extLst>
              <a:ext uri="{FF2B5EF4-FFF2-40B4-BE49-F238E27FC236}">
                <a16:creationId xmlns:a16="http://schemas.microsoft.com/office/drawing/2014/main" id="{3073E7D5-0CD2-17B1-FA89-5909315010A4}"/>
              </a:ext>
            </a:extLst>
          </p:cNvPr>
          <p:cNvSpPr txBox="1"/>
          <p:nvPr/>
        </p:nvSpPr>
        <p:spPr>
          <a:xfrm>
            <a:off x="11820525" y="6515100"/>
            <a:ext cx="371475" cy="246221"/>
          </a:xfrm>
          <a:prstGeom prst="rect">
            <a:avLst/>
          </a:prstGeom>
          <a:noFill/>
        </p:spPr>
        <p:txBody>
          <a:bodyPr wrap="square" rtlCol="0">
            <a:spAutoFit/>
          </a:bodyPr>
          <a:lstStyle/>
          <a:p>
            <a:r>
              <a:rPr lang="en-GB" sz="10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425060632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32B001-AD83-7275-B349-A19156E14C58}"/>
              </a:ext>
            </a:extLst>
          </p:cNvPr>
          <p:cNvSpPr>
            <a:spLocks noGrp="1"/>
          </p:cNvSpPr>
          <p:nvPr>
            <p:ph type="title"/>
          </p:nvPr>
        </p:nvSpPr>
        <p:spPr>
          <a:xfrm>
            <a:off x="545752" y="320936"/>
            <a:ext cx="11100495" cy="576169"/>
          </a:xfrm>
        </p:spPr>
        <p:txBody>
          <a:bodyPr>
            <a:noAutofit/>
          </a:bodyPr>
          <a:lstStyle/>
          <a:p>
            <a:r>
              <a:rPr lang="en-GB" sz="2800" dirty="0">
                <a:solidFill>
                  <a:srgbClr val="3CA7AF"/>
                </a:solidFill>
              </a:rPr>
              <a:t>24/25 Joint Capital Plan</a:t>
            </a:r>
          </a:p>
        </p:txBody>
      </p:sp>
      <p:sp>
        <p:nvSpPr>
          <p:cNvPr id="45" name="TextBox 44">
            <a:extLst>
              <a:ext uri="{FF2B5EF4-FFF2-40B4-BE49-F238E27FC236}">
                <a16:creationId xmlns:a16="http://schemas.microsoft.com/office/drawing/2014/main" id="{A833CFA9-28FF-38B0-A5A6-107882222A31}"/>
              </a:ext>
            </a:extLst>
          </p:cNvPr>
          <p:cNvSpPr txBox="1"/>
          <p:nvPr/>
        </p:nvSpPr>
        <p:spPr>
          <a:xfrm>
            <a:off x="545752" y="955828"/>
            <a:ext cx="10888442" cy="448026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07000"/>
              </a:lnSpc>
              <a:spcAft>
                <a:spcPts val="800"/>
              </a:spcAft>
            </a:pPr>
            <a:r>
              <a:rPr lang="en-GB" sz="1400" b="1" dirty="0">
                <a:solidFill>
                  <a:srgbClr val="3CA7AF"/>
                </a:solidFill>
                <a:latin typeface="Arial" panose="020B0604020202020204" pitchFamily="34" charset="0"/>
                <a:ea typeface="+mj-ea"/>
                <a:cs typeface="Arial" panose="020B0604020202020204" pitchFamily="34" charset="0"/>
              </a:rPr>
              <a:t>Risks, contingencies and cross system collaboration</a:t>
            </a:r>
            <a:endParaRPr lang="en-GB" sz="14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ICB has seen costs increasing in previous years as Minor improvement grant schemes progress from the quote stage to build as material costs have increased, or something becomes apparent as the scheme is underway.  Therefore, a contingency has been set aside from within the £1.4m allocation to allow for this.</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As MIG schemes are prioritised and approved for funding there are schemes that are identified as contingency to fund if any scheme does not go ahead or to prioritise in the following year.  </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ICB plans to fully utilise the capital available in year.</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Contingencies are included within individual scheme budgets for all major FHFT projects and managed through the project team responsible for delivery. Risk registers are also maintained at a project level.</a:t>
            </a:r>
          </a:p>
          <a:p>
            <a:pPr marR="0" lvl="0" algn="l" defTabSz="914400" rtl="0" eaLnBrk="0" fontAlgn="base" latinLnBrk="0" hangingPunct="0">
              <a:lnSpc>
                <a:spcPct val="100000"/>
              </a:lnSpc>
              <a:spcBef>
                <a:spcPct val="20000"/>
              </a:spcBef>
              <a:spcAft>
                <a:spcPct val="0"/>
              </a:spcAft>
              <a:buClrTx/>
              <a:buSzTx/>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There is no cross-system collaboration from within the schemes FHFT and the ICB have identified to be funded from the capital allocation available in 25/26.</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a:lnSpc>
                <a:spcPct val="107000"/>
              </a:lnSpc>
              <a:spcAft>
                <a:spcPts val="800"/>
              </a:spcAft>
            </a:pPr>
            <a:endParaRPr lang="en-GB" sz="1400" dirty="0">
              <a:solidFill>
                <a:srgbClr val="000000"/>
              </a:solidFill>
              <a:latin typeface="Arial"/>
              <a:cs typeface="Arial"/>
            </a:endParaRPr>
          </a:p>
        </p:txBody>
      </p:sp>
      <p:sp>
        <p:nvSpPr>
          <p:cNvPr id="2" name="TextBox 1">
            <a:extLst>
              <a:ext uri="{FF2B5EF4-FFF2-40B4-BE49-F238E27FC236}">
                <a16:creationId xmlns:a16="http://schemas.microsoft.com/office/drawing/2014/main" id="{3073E7D5-0CD2-17B1-FA89-5909315010A4}"/>
              </a:ext>
            </a:extLst>
          </p:cNvPr>
          <p:cNvSpPr txBox="1"/>
          <p:nvPr/>
        </p:nvSpPr>
        <p:spPr>
          <a:xfrm>
            <a:off x="11820525" y="6515100"/>
            <a:ext cx="371475" cy="246221"/>
          </a:xfrm>
          <a:prstGeom prst="rect">
            <a:avLst/>
          </a:prstGeom>
          <a:noFill/>
        </p:spPr>
        <p:txBody>
          <a:bodyPr wrap="square" rtlCol="0">
            <a:spAutoFit/>
          </a:bodyPr>
          <a:lstStyle/>
          <a:p>
            <a:r>
              <a:rPr lang="en-GB" sz="10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200696021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32B001-AD83-7275-B349-A19156E14C58}"/>
              </a:ext>
            </a:extLst>
          </p:cNvPr>
          <p:cNvSpPr>
            <a:spLocks noGrp="1"/>
          </p:cNvSpPr>
          <p:nvPr>
            <p:ph type="title"/>
          </p:nvPr>
        </p:nvSpPr>
        <p:spPr>
          <a:xfrm>
            <a:off x="545752" y="320936"/>
            <a:ext cx="11100495" cy="576169"/>
          </a:xfrm>
        </p:spPr>
        <p:txBody>
          <a:bodyPr>
            <a:noAutofit/>
          </a:bodyPr>
          <a:lstStyle/>
          <a:p>
            <a:r>
              <a:rPr lang="en-GB" sz="2800" dirty="0">
                <a:solidFill>
                  <a:srgbClr val="3CA7AF"/>
                </a:solidFill>
              </a:rPr>
              <a:t>24/25 Joint Capital Plan</a:t>
            </a:r>
          </a:p>
        </p:txBody>
      </p:sp>
      <p:sp>
        <p:nvSpPr>
          <p:cNvPr id="45" name="TextBox 44">
            <a:extLst>
              <a:ext uri="{FF2B5EF4-FFF2-40B4-BE49-F238E27FC236}">
                <a16:creationId xmlns:a16="http://schemas.microsoft.com/office/drawing/2014/main" id="{A833CFA9-28FF-38B0-A5A6-107882222A31}"/>
              </a:ext>
            </a:extLst>
          </p:cNvPr>
          <p:cNvSpPr txBox="1"/>
          <p:nvPr/>
        </p:nvSpPr>
        <p:spPr>
          <a:xfrm>
            <a:off x="545752" y="1174903"/>
            <a:ext cx="10888442" cy="370466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07000"/>
              </a:lnSpc>
              <a:spcAft>
                <a:spcPts val="800"/>
              </a:spcAft>
            </a:pPr>
            <a:r>
              <a:rPr lang="en-GB" sz="1400" b="1" dirty="0">
                <a:solidFill>
                  <a:srgbClr val="3CA7AF"/>
                </a:solidFill>
                <a:latin typeface="Arial" panose="020B0604020202020204" pitchFamily="34" charset="0"/>
                <a:ea typeface="+mj-ea"/>
                <a:cs typeface="Arial" panose="020B0604020202020204" pitchFamily="34" charset="0"/>
              </a:rPr>
              <a:t>Net Zero Carbon Strategy</a:t>
            </a:r>
            <a:endParaRPr lang="en-GB" sz="14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Frimley ICS Estates and infrastructure strategy details the objective “to ensure sustainability and digital are golden threads across everything the ISC does, being sure not to inadvertently create inequalities”.</a:t>
            </a:r>
          </a:p>
          <a:p>
            <a:pPr marR="0" lvl="0" algn="l" defTabSz="914400" rtl="0" eaLnBrk="0" fontAlgn="base" latinLnBrk="0" hangingPunct="0">
              <a:lnSpc>
                <a:spcPct val="100000"/>
              </a:lnSpc>
              <a:spcBef>
                <a:spcPct val="20000"/>
              </a:spcBef>
              <a:spcAft>
                <a:spcPct val="0"/>
              </a:spcAft>
              <a:buClrTx/>
              <a:buSzTx/>
              <a:tabLst/>
              <a:defRPr/>
            </a:pPr>
            <a:r>
              <a:rPr lang="en-GB" sz="1200" dirty="0">
                <a:solidFill>
                  <a:srgbClr val="000000"/>
                </a:solidFill>
                <a:latin typeface="Arial"/>
                <a:cs typeface="Arial"/>
              </a:rPr>
              <a:t>  </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The objective is to:</a:t>
            </a:r>
          </a:p>
          <a:p>
            <a:pPr marL="628650" lvl="1" indent="-171450" eaLnBrk="0" fontAlgn="base" hangingPunct="0">
              <a:spcBef>
                <a:spcPct val="20000"/>
              </a:spcBef>
              <a:spcAft>
                <a:spcPct val="0"/>
              </a:spcAft>
              <a:buFont typeface="Arial" panose="020B0604020202020204" pitchFamily="34" charset="0"/>
              <a:buChar char="•"/>
              <a:defRPr/>
            </a:pPr>
            <a:r>
              <a:rPr lang="en-GB" sz="1200" dirty="0">
                <a:solidFill>
                  <a:srgbClr val="000000"/>
                </a:solidFill>
                <a:latin typeface="Arial"/>
                <a:cs typeface="Arial"/>
              </a:rPr>
              <a:t>reducing emissions the ICS can control to net zero by 2040;</a:t>
            </a:r>
          </a:p>
          <a:p>
            <a:pPr marL="628650" lvl="1" indent="-171450" eaLnBrk="0" fontAlgn="base" hangingPunct="0">
              <a:spcBef>
                <a:spcPct val="20000"/>
              </a:spcBef>
              <a:spcAft>
                <a:spcPct val="0"/>
              </a:spcAft>
              <a:buFont typeface="Arial" panose="020B0604020202020204" pitchFamily="34" charset="0"/>
              <a:buChar char="•"/>
              <a:defRPr/>
            </a:pPr>
            <a:r>
              <a:rPr lang="en-GB" sz="1200" dirty="0">
                <a:solidFill>
                  <a:srgbClr val="000000"/>
                </a:solidFill>
                <a:latin typeface="Arial"/>
                <a:cs typeface="Arial"/>
              </a:rPr>
              <a:t>Reduce emissions the ICS can influence to net zero by 2045</a:t>
            </a:r>
          </a:p>
          <a:p>
            <a:pPr lvl="1" eaLnBrk="0" fontAlgn="base" hangingPunct="0">
              <a:spcBef>
                <a:spcPct val="20000"/>
              </a:spcBef>
              <a:spcAft>
                <a:spcPct val="0"/>
              </a:spcAf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sz="1200" dirty="0">
                <a:solidFill>
                  <a:srgbClr val="000000"/>
                </a:solidFill>
                <a:latin typeface="Arial"/>
                <a:cs typeface="Arial"/>
              </a:rPr>
              <a:t>For further detail please refer to the individual organisation Green Plan</a:t>
            </a: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highlight>
                <a:srgbClr val="FFFF00"/>
              </a:highlight>
              <a:latin typeface="Arial"/>
              <a:cs typeface="Arial"/>
            </a:endParaRPr>
          </a:p>
          <a:p>
            <a:pPr marL="171450" marR="0" lvl="0" indent="-1714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lang="en-GB" sz="1200" dirty="0">
              <a:solidFill>
                <a:srgbClr val="000000"/>
              </a:solidFill>
              <a:latin typeface="Arial"/>
              <a:cs typeface="Arial"/>
            </a:endParaRPr>
          </a:p>
          <a:p>
            <a:pPr>
              <a:lnSpc>
                <a:spcPct val="107000"/>
              </a:lnSpc>
              <a:spcAft>
                <a:spcPts val="800"/>
              </a:spcAft>
            </a:pPr>
            <a:endParaRPr lang="en-GB" sz="1400" dirty="0">
              <a:solidFill>
                <a:srgbClr val="000000"/>
              </a:solidFill>
              <a:latin typeface="Arial"/>
              <a:cs typeface="Arial"/>
            </a:endParaRPr>
          </a:p>
        </p:txBody>
      </p:sp>
      <p:sp>
        <p:nvSpPr>
          <p:cNvPr id="2" name="TextBox 1">
            <a:extLst>
              <a:ext uri="{FF2B5EF4-FFF2-40B4-BE49-F238E27FC236}">
                <a16:creationId xmlns:a16="http://schemas.microsoft.com/office/drawing/2014/main" id="{3073E7D5-0CD2-17B1-FA89-5909315010A4}"/>
              </a:ext>
            </a:extLst>
          </p:cNvPr>
          <p:cNvSpPr txBox="1"/>
          <p:nvPr/>
        </p:nvSpPr>
        <p:spPr>
          <a:xfrm>
            <a:off x="11820525" y="6515100"/>
            <a:ext cx="371475" cy="246221"/>
          </a:xfrm>
          <a:prstGeom prst="rect">
            <a:avLst/>
          </a:prstGeom>
          <a:noFill/>
        </p:spPr>
        <p:txBody>
          <a:bodyPr wrap="square" rtlCol="0">
            <a:spAutoFit/>
          </a:bodyPr>
          <a:lstStyle/>
          <a:p>
            <a:r>
              <a:rPr lang="en-GB" sz="10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285046473"/>
      </p:ext>
    </p:extLst>
  </p:cSld>
  <p:clrMapOvr>
    <a:masterClrMapping/>
  </p:clrMapOvr>
  <p:transition spd="med"/>
</p:sld>
</file>

<file path=ppt/theme/theme1.xml><?xml version="1.0" encoding="utf-8"?>
<a:theme xmlns:a="http://schemas.openxmlformats.org/drawingml/2006/main" name="1_Office Theme">
  <a:themeElements>
    <a:clrScheme name="Frimley ICB">
      <a:dk1>
        <a:sysClr val="windowText" lastClr="000000"/>
      </a:dk1>
      <a:lt1>
        <a:sysClr val="window" lastClr="FFFFFF"/>
      </a:lt1>
      <a:dk2>
        <a:srgbClr val="44546A"/>
      </a:dk2>
      <a:lt2>
        <a:srgbClr val="E7E6E6"/>
      </a:lt2>
      <a:accent1>
        <a:srgbClr val="BF0078"/>
      </a:accent1>
      <a:accent2>
        <a:srgbClr val="5B9BD5"/>
      </a:accent2>
      <a:accent3>
        <a:srgbClr val="0096AA"/>
      </a:accent3>
      <a:accent4>
        <a:srgbClr val="86BC25"/>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Review_x0020_Date xmlns="2b1771c2-2266-4f53-82a3-2ac0db61a691" xsi:nil="true"/>
    <TaxCatchAll xmlns="2b1771c2-2266-4f53-82a3-2ac0db61a691" xsi:nil="true"/>
    <_ip_UnifiedCompliancePolicyProperties xmlns="http://schemas.microsoft.com/sharepoint/v3" xsi:nil="true"/>
    <lcf76f155ced4ddcb4097134ff3c332f xmlns="33e2d234-d5ba-411f-9205-4431d76787d5">
      <Terms xmlns="http://schemas.microsoft.com/office/infopath/2007/PartnerControls"/>
    </lcf76f155ced4ddcb4097134ff3c332f>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188BA14F5FC4419038CABA1DFDA77C" ma:contentTypeVersion="29" ma:contentTypeDescription="Create a new document." ma:contentTypeScope="" ma:versionID="0f4574425ce6d5489611b0a926bce269">
  <xsd:schema xmlns:xsd="http://www.w3.org/2001/XMLSchema" xmlns:xs="http://www.w3.org/2001/XMLSchema" xmlns:p="http://schemas.microsoft.com/office/2006/metadata/properties" xmlns:ns1="http://schemas.microsoft.com/sharepoint/v3" xmlns:ns3="2b1771c2-2266-4f53-82a3-2ac0db61a691" xmlns:ns4="32563554-f7a2-4575-9923-bcb252205331" xmlns:ns5="33e2d234-d5ba-411f-9205-4431d76787d5" targetNamespace="http://schemas.microsoft.com/office/2006/metadata/properties" ma:root="true" ma:fieldsID="c8a7b61c3c89a1ae86c4fe4d00bf65be" ns1:_="" ns3:_="" ns4:_="" ns5:_="">
    <xsd:import namespace="http://schemas.microsoft.com/sharepoint/v3"/>
    <xsd:import namespace="2b1771c2-2266-4f53-82a3-2ac0db61a691"/>
    <xsd:import namespace="32563554-f7a2-4575-9923-bcb252205331"/>
    <xsd:import namespace="33e2d234-d5ba-411f-9205-4431d76787d5"/>
    <xsd:element name="properties">
      <xsd:complexType>
        <xsd:sequence>
          <xsd:element name="documentManagement">
            <xsd:complexType>
              <xsd:all>
                <xsd:element ref="ns1:PublishingStartDate" minOccurs="0"/>
                <xsd:element ref="ns1:PublishingExpirationDate" minOccurs="0"/>
                <xsd:element ref="ns3:Review_x0020_Date" minOccurs="0"/>
                <xsd:element ref="ns4:SharedWithUsers" minOccurs="0"/>
                <xsd:element ref="ns4:SharedWithDetails" minOccurs="0"/>
                <xsd:element ref="ns5:MediaServiceMetadata" minOccurs="0"/>
                <xsd:element ref="ns5:MediaServiceFastMetadata" minOccurs="0"/>
                <xsd:element ref="ns1:_ip_UnifiedCompliancePolicyProperties" minOccurs="0"/>
                <xsd:element ref="ns1:_ip_UnifiedCompliancePolicyUIAction" minOccurs="0"/>
                <xsd:element ref="ns5:MediaServiceAutoKeyPoints" minOccurs="0"/>
                <xsd:element ref="ns5:MediaServiceKeyPoints" minOccurs="0"/>
                <xsd:element ref="ns5:MediaServiceAutoTags" minOccurs="0"/>
                <xsd:element ref="ns5:MediaServiceOCR" minOccurs="0"/>
                <xsd:element ref="ns5:MediaServiceGenerationTime" minOccurs="0"/>
                <xsd:element ref="ns5:MediaServiceEventHashCode" minOccurs="0"/>
                <xsd:element ref="ns5:MediaServiceDateTaken" minOccurs="0"/>
                <xsd:element ref="ns5:MediaServiceLocation" minOccurs="0"/>
                <xsd:element ref="ns5:MediaLengthInSeconds" minOccurs="0"/>
                <xsd:element ref="ns5:lcf76f155ced4ddcb4097134ff3c332f" minOccurs="0"/>
                <xsd:element ref="ns3:TaxCatchAll" minOccurs="0"/>
                <xsd:element ref="ns5:MediaServiceObjectDetectorVersions"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4" nillable="true" ma:displayName="Scheduling Start Date" ma:description="" ma:internalName="PublishingStartDate">
      <xsd:simpleType>
        <xsd:restriction base="dms:Unknown"/>
      </xsd:simpleType>
    </xsd:element>
    <xsd:element name="PublishingExpirationDate" ma:index="5" nillable="true" ma:displayName="Scheduling End Date" ma:description="" ma:internalName="PublishingExpirationDate">
      <xsd:simpleType>
        <xsd:restriction base="dms:Unknown"/>
      </xsd:simpleType>
    </xsd:element>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b1771c2-2266-4f53-82a3-2ac0db61a691" elementFormDefault="qualified">
    <xsd:import namespace="http://schemas.microsoft.com/office/2006/documentManagement/types"/>
    <xsd:import namespace="http://schemas.microsoft.com/office/infopath/2007/PartnerControls"/>
    <xsd:element name="Review_x0020_Date" ma:index="7" nillable="true" ma:displayName="Revision Due Date" ma:format="DateOnly" ma:internalName="Review_x0020_Date" ma:readOnly="false">
      <xsd:simpleType>
        <xsd:restriction base="dms:DateTime"/>
      </xsd:simpleType>
    </xsd:element>
    <xsd:element name="TaxCatchAll" ma:index="30" nillable="true" ma:displayName="Taxonomy Catch All Column" ma:hidden="true" ma:list="{6f815c83-784d-4597-b3bb-a7a0b328fca9}" ma:internalName="TaxCatchAll" ma:showField="CatchAllData" ma:web="2b1771c2-2266-4f53-82a3-2ac0db61a69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2563554-f7a2-4575-9923-bcb25220533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3e2d234-d5ba-411f-9205-4431d76787d5" elementFormDefault="qualified">
    <xsd:import namespace="http://schemas.microsoft.com/office/2006/documentManagement/types"/>
    <xsd:import namespace="http://schemas.microsoft.com/office/infopath/2007/PartnerControls"/>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AutoTags" ma:index="21" nillable="true" ma:displayName="Tags" ma:internalName="MediaServiceAutoTags"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ServiceDateTaken" ma:index="25" nillable="true" ma:displayName="MediaServiceDateTaken" ma:hidden="true" ma:internalName="MediaServiceDateTaken" ma:readOnly="true">
      <xsd:simpleType>
        <xsd:restriction base="dms:Text"/>
      </xsd:simpleType>
    </xsd:element>
    <xsd:element name="MediaServiceLocation" ma:index="26" nillable="true" ma:displayName="Location" ma:internalName="MediaServiceLocation" ma:readOnly="true">
      <xsd:simpleType>
        <xsd:restriction base="dms:Text"/>
      </xsd:simpleType>
    </xsd:element>
    <xsd:element name="MediaLengthInSeconds" ma:index="27" nillable="true" ma:displayName="Length (seconds)" ma:internalName="MediaLengthInSeconds" ma:readOnly="true">
      <xsd:simpleType>
        <xsd:restriction base="dms:Unknown"/>
      </xsd:simpleType>
    </xsd:element>
    <xsd:element name="lcf76f155ced4ddcb4097134ff3c332f" ma:index="29"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6" ma:displayName="Author"/>
        <xsd:element ref="dcterms:created" minOccurs="0" maxOccurs="1"/>
        <xsd:element ref="dc:identifier" minOccurs="0" maxOccurs="1"/>
        <xsd:element name="contentType" minOccurs="0" maxOccurs="1" type="xsd:string" ma:index="9" ma:displayName="Content Type" ma:readOnly="true"/>
        <xsd:element ref="dc:title" minOccurs="0" maxOccurs="1" ma:index="3"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345BAC8-A2F5-4E07-BEC3-42DBEBA13071}">
  <ds:schemaRefs>
    <ds:schemaRef ds:uri="http://schemas.microsoft.com/sharepoint/v3/contenttype/forms"/>
  </ds:schemaRefs>
</ds:datastoreItem>
</file>

<file path=customXml/itemProps2.xml><?xml version="1.0" encoding="utf-8"?>
<ds:datastoreItem xmlns:ds="http://schemas.openxmlformats.org/officeDocument/2006/customXml" ds:itemID="{14FD1AD5-3DF5-4AE6-A40B-71736640EF51}">
  <ds:schemaRefs>
    <ds:schemaRef ds:uri="http://schemas.microsoft.com/office/2006/metadata/properties"/>
    <ds:schemaRef ds:uri="http://schemas.microsoft.com/office/infopath/2007/PartnerControls"/>
    <ds:schemaRef ds:uri="http://schemas.microsoft.com/sharepoint/v3"/>
    <ds:schemaRef ds:uri="2b1771c2-2266-4f53-82a3-2ac0db61a691"/>
    <ds:schemaRef ds:uri="33e2d234-d5ba-411f-9205-4431d76787d5"/>
  </ds:schemaRefs>
</ds:datastoreItem>
</file>

<file path=customXml/itemProps3.xml><?xml version="1.0" encoding="utf-8"?>
<ds:datastoreItem xmlns:ds="http://schemas.openxmlformats.org/officeDocument/2006/customXml" ds:itemID="{76DD6FA3-C02A-4DCC-B641-8C5C6D3169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b1771c2-2266-4f53-82a3-2ac0db61a691"/>
    <ds:schemaRef ds:uri="32563554-f7a2-4575-9923-bcb252205331"/>
    <ds:schemaRef ds:uri="33e2d234-d5ba-411f-9205-4431d76787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5457</TotalTime>
  <Words>1451</Words>
  <Application>Microsoft Office PowerPoint</Application>
  <PresentationFormat>Widescreen</PresentationFormat>
  <Paragraphs>108</Paragraphs>
  <Slides>10</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6" baseType="lpstr">
      <vt:lpstr>Arial</vt:lpstr>
      <vt:lpstr>Calibri</vt:lpstr>
      <vt:lpstr>Calibri Light</vt:lpstr>
      <vt:lpstr>Wingdings</vt:lpstr>
      <vt:lpstr>1_Office Theme</vt:lpstr>
      <vt:lpstr>Microsoft Excel Worksheet</vt:lpstr>
      <vt:lpstr>PowerPoint Presentation</vt:lpstr>
      <vt:lpstr>PowerPoint Presentation</vt:lpstr>
      <vt:lpstr>25/26 Joint Capital Plan</vt:lpstr>
      <vt:lpstr>25/26 Joint Capital Plan</vt:lpstr>
      <vt:lpstr>25/26 Joint Capital Plan</vt:lpstr>
      <vt:lpstr>25/26 Joint Capital Plan</vt:lpstr>
      <vt:lpstr>25/26 Joint Capital Plan</vt:lpstr>
      <vt:lpstr>24/25 Joint Capital Plan</vt:lpstr>
      <vt:lpstr>24/25 Joint Capital Plan</vt:lpstr>
      <vt:lpstr>25/26 Joint capital resource use plan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WHITE, Oliver (NHS FRIMLEY ICB - D4U1Y)</dc:creator>
  <cp:lastModifiedBy>COTTERELL, Danielle (NHS FRIMLEY ICB - D4U1Y)</cp:lastModifiedBy>
  <cp:revision>31</cp:revision>
  <dcterms:created xsi:type="dcterms:W3CDTF">2023-09-12T12:10:49Z</dcterms:created>
  <dcterms:modified xsi:type="dcterms:W3CDTF">2025-06-18T16:58:44Z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0x0101009A188BA14F5FC4419038CABA1DFDA77C</vt:lpwstr>
  </property>
</Properties>
</file>