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64" r:id="rId2"/>
    <p:sldId id="347" r:id="rId3"/>
    <p:sldId id="317" r:id="rId4"/>
    <p:sldId id="298" r:id="rId5"/>
    <p:sldId id="320" r:id="rId6"/>
    <p:sldId id="319" r:id="rId7"/>
    <p:sldId id="299" r:id="rId8"/>
    <p:sldId id="318" r:id="rId9"/>
    <p:sldId id="303" r:id="rId10"/>
    <p:sldId id="312" r:id="rId11"/>
    <p:sldId id="313" r:id="rId12"/>
    <p:sldId id="321" r:id="rId13"/>
    <p:sldId id="310" r:id="rId14"/>
    <p:sldId id="322" r:id="rId15"/>
    <p:sldId id="300" r:id="rId16"/>
    <p:sldId id="301" r:id="rId17"/>
    <p:sldId id="308" r:id="rId18"/>
  </p:sldIdLst>
  <p:sldSz cx="6858000" cy="9906000" type="A4"/>
  <p:notesSz cx="6858000" cy="9144000"/>
  <p:defaultTextStyle>
    <a:defPPr>
      <a:defRPr lang="en-US"/>
    </a:defPPr>
    <a:lvl1pPr marL="0" algn="l" defTabSz="419938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1pPr>
    <a:lvl2pPr marL="419938" algn="l" defTabSz="419938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2pPr>
    <a:lvl3pPr marL="839876" algn="l" defTabSz="419938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3pPr>
    <a:lvl4pPr marL="1259815" algn="l" defTabSz="419938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4pPr>
    <a:lvl5pPr marL="1679753" algn="l" defTabSz="419938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5pPr>
    <a:lvl6pPr marL="2099691" algn="l" defTabSz="419938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6pPr>
    <a:lvl7pPr marL="2519629" algn="l" defTabSz="419938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7pPr>
    <a:lvl8pPr marL="2939567" algn="l" defTabSz="419938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8pPr>
    <a:lvl9pPr marL="3359506" algn="l" defTabSz="419938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9"/>
    <a:srgbClr val="B00730"/>
    <a:srgbClr val="A62639"/>
    <a:srgbClr val="00ABCD"/>
    <a:srgbClr val="003399"/>
    <a:srgbClr val="FFFFFF"/>
    <a:srgbClr val="EFEEEF"/>
    <a:srgbClr val="0072BB"/>
    <a:srgbClr val="0070C0"/>
    <a:srgbClr val="DF4A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94365" autoAdjust="0"/>
  </p:normalViewPr>
  <p:slideViewPr>
    <p:cSldViewPr snapToGrid="0" snapToObjects="1">
      <p:cViewPr varScale="1">
        <p:scale>
          <a:sx n="65" d="100"/>
          <a:sy n="65" d="100"/>
        </p:scale>
        <p:origin x="3642" y="2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4470B-89A4-0745-9B2C-F38DA9703734}" type="datetime1">
              <a:rPr lang="en-GB" smtClean="0"/>
              <a:t>04/04/2025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211C7-7EFC-3742-A0B4-90D5C82D2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5219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6992B-2636-2C4F-AC5A-AA3C8ED180BD}" type="datetime1">
              <a:rPr lang="en-GB" smtClean="0"/>
              <a:t>04/04/2025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24371-91BD-B446-8005-470D2CC716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483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19938" rtl="0" eaLnBrk="1" latinLnBrk="0" hangingPunct="1">
      <a:defRPr sz="1102" kern="1200">
        <a:solidFill>
          <a:schemeClr val="tx1"/>
        </a:solidFill>
        <a:latin typeface="+mn-lt"/>
        <a:ea typeface="+mn-ea"/>
        <a:cs typeface="+mn-cs"/>
      </a:defRPr>
    </a:lvl1pPr>
    <a:lvl2pPr marL="419938" algn="l" defTabSz="419938" rtl="0" eaLnBrk="1" latinLnBrk="0" hangingPunct="1">
      <a:defRPr sz="1102" kern="1200">
        <a:solidFill>
          <a:schemeClr val="tx1"/>
        </a:solidFill>
        <a:latin typeface="+mn-lt"/>
        <a:ea typeface="+mn-ea"/>
        <a:cs typeface="+mn-cs"/>
      </a:defRPr>
    </a:lvl2pPr>
    <a:lvl3pPr marL="839876" algn="l" defTabSz="419938" rtl="0" eaLnBrk="1" latinLnBrk="0" hangingPunct="1">
      <a:defRPr sz="1102" kern="1200">
        <a:solidFill>
          <a:schemeClr val="tx1"/>
        </a:solidFill>
        <a:latin typeface="+mn-lt"/>
        <a:ea typeface="+mn-ea"/>
        <a:cs typeface="+mn-cs"/>
      </a:defRPr>
    </a:lvl3pPr>
    <a:lvl4pPr marL="1259815" algn="l" defTabSz="419938" rtl="0" eaLnBrk="1" latinLnBrk="0" hangingPunct="1">
      <a:defRPr sz="1102" kern="1200">
        <a:solidFill>
          <a:schemeClr val="tx1"/>
        </a:solidFill>
        <a:latin typeface="+mn-lt"/>
        <a:ea typeface="+mn-ea"/>
        <a:cs typeface="+mn-cs"/>
      </a:defRPr>
    </a:lvl4pPr>
    <a:lvl5pPr marL="1679753" algn="l" defTabSz="419938" rtl="0" eaLnBrk="1" latinLnBrk="0" hangingPunct="1">
      <a:defRPr sz="1102" kern="1200">
        <a:solidFill>
          <a:schemeClr val="tx1"/>
        </a:solidFill>
        <a:latin typeface="+mn-lt"/>
        <a:ea typeface="+mn-ea"/>
        <a:cs typeface="+mn-cs"/>
      </a:defRPr>
    </a:lvl5pPr>
    <a:lvl6pPr marL="2099691" algn="l" defTabSz="419938" rtl="0" eaLnBrk="1" latinLnBrk="0" hangingPunct="1">
      <a:defRPr sz="1102" kern="1200">
        <a:solidFill>
          <a:schemeClr val="tx1"/>
        </a:solidFill>
        <a:latin typeface="+mn-lt"/>
        <a:ea typeface="+mn-ea"/>
        <a:cs typeface="+mn-cs"/>
      </a:defRPr>
    </a:lvl6pPr>
    <a:lvl7pPr marL="2519629" algn="l" defTabSz="419938" rtl="0" eaLnBrk="1" latinLnBrk="0" hangingPunct="1">
      <a:defRPr sz="1102" kern="1200">
        <a:solidFill>
          <a:schemeClr val="tx1"/>
        </a:solidFill>
        <a:latin typeface="+mn-lt"/>
        <a:ea typeface="+mn-ea"/>
        <a:cs typeface="+mn-cs"/>
      </a:defRPr>
    </a:lvl7pPr>
    <a:lvl8pPr marL="2939567" algn="l" defTabSz="419938" rtl="0" eaLnBrk="1" latinLnBrk="0" hangingPunct="1">
      <a:defRPr sz="1102" kern="1200">
        <a:solidFill>
          <a:schemeClr val="tx1"/>
        </a:solidFill>
        <a:latin typeface="+mn-lt"/>
        <a:ea typeface="+mn-ea"/>
        <a:cs typeface="+mn-cs"/>
      </a:defRPr>
    </a:lvl8pPr>
    <a:lvl9pPr marL="3359506" algn="l" defTabSz="419938" rtl="0" eaLnBrk="1" latinLnBrk="0" hangingPunct="1">
      <a:defRPr sz="11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666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1" y="9181396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B46D54E0-7829-4B4A-B4BE-038EE11A0F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5701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0859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517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1" y="9181396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fld id="{B46D54E0-7829-4B4A-B4BE-038EE11A0F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8392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hf hdr="0" ftr="0" dt="0"/>
  <p:txStyles>
    <p:titleStyle>
      <a:lvl1pPr algn="ctr" defTabSz="414589" rtl="0" eaLnBrk="1" latinLnBrk="0" hangingPunct="1">
        <a:spcBef>
          <a:spcPct val="0"/>
        </a:spcBef>
        <a:buNone/>
        <a:defRPr sz="399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10942" indent="-310942" algn="l" defTabSz="414589" rtl="0" eaLnBrk="1" latinLnBrk="0" hangingPunct="1">
        <a:spcBef>
          <a:spcPct val="20000"/>
        </a:spcBef>
        <a:buFont typeface="Arial"/>
        <a:buChar char="•"/>
        <a:defRPr sz="2902" kern="1200">
          <a:solidFill>
            <a:schemeClr val="tx1"/>
          </a:solidFill>
          <a:latin typeface="+mn-lt"/>
          <a:ea typeface="+mn-ea"/>
          <a:cs typeface="+mn-cs"/>
        </a:defRPr>
      </a:lvl1pPr>
      <a:lvl2pPr marL="673707" indent="-259118" algn="l" defTabSz="414589" rtl="0" eaLnBrk="1" latinLnBrk="0" hangingPunct="1">
        <a:spcBef>
          <a:spcPct val="20000"/>
        </a:spcBef>
        <a:buFont typeface="Arial"/>
        <a:buChar char="–"/>
        <a:defRPr sz="2539" kern="1200">
          <a:solidFill>
            <a:schemeClr val="tx1"/>
          </a:solidFill>
          <a:latin typeface="+mn-lt"/>
          <a:ea typeface="+mn-ea"/>
          <a:cs typeface="+mn-cs"/>
        </a:defRPr>
      </a:lvl2pPr>
      <a:lvl3pPr marL="1036472" indent="-207294" algn="l" defTabSz="414589" rtl="0" eaLnBrk="1" latinLnBrk="0" hangingPunct="1">
        <a:spcBef>
          <a:spcPct val="20000"/>
        </a:spcBef>
        <a:buFont typeface="Arial"/>
        <a:buChar char="•"/>
        <a:defRPr sz="2176" kern="1200">
          <a:solidFill>
            <a:schemeClr val="tx1"/>
          </a:solidFill>
          <a:latin typeface="+mn-lt"/>
          <a:ea typeface="+mn-ea"/>
          <a:cs typeface="+mn-cs"/>
        </a:defRPr>
      </a:lvl3pPr>
      <a:lvl4pPr marL="1451061" indent="-207294" algn="l" defTabSz="414589" rtl="0" eaLnBrk="1" latinLnBrk="0" hangingPunct="1">
        <a:spcBef>
          <a:spcPct val="20000"/>
        </a:spcBef>
        <a:buFont typeface="Arial"/>
        <a:buChar char="–"/>
        <a:defRPr sz="1814" kern="1200">
          <a:solidFill>
            <a:schemeClr val="tx1"/>
          </a:solidFill>
          <a:latin typeface="+mn-lt"/>
          <a:ea typeface="+mn-ea"/>
          <a:cs typeface="+mn-cs"/>
        </a:defRPr>
      </a:lvl4pPr>
      <a:lvl5pPr marL="1865650" indent="-207294" algn="l" defTabSz="414589" rtl="0" eaLnBrk="1" latinLnBrk="0" hangingPunct="1">
        <a:spcBef>
          <a:spcPct val="20000"/>
        </a:spcBef>
        <a:buFont typeface="Arial"/>
        <a:buChar char="»"/>
        <a:defRPr sz="1814" kern="1200">
          <a:solidFill>
            <a:schemeClr val="tx1"/>
          </a:solidFill>
          <a:latin typeface="+mn-lt"/>
          <a:ea typeface="+mn-ea"/>
          <a:cs typeface="+mn-cs"/>
        </a:defRPr>
      </a:lvl5pPr>
      <a:lvl6pPr marL="2280239" indent="-207294" algn="l" defTabSz="414589" rtl="0" eaLnBrk="1" latinLnBrk="0" hangingPunct="1">
        <a:spcBef>
          <a:spcPct val="20000"/>
        </a:spcBef>
        <a:buFont typeface="Arial"/>
        <a:buChar char="•"/>
        <a:defRPr sz="1814" kern="1200">
          <a:solidFill>
            <a:schemeClr val="tx1"/>
          </a:solidFill>
          <a:latin typeface="+mn-lt"/>
          <a:ea typeface="+mn-ea"/>
          <a:cs typeface="+mn-cs"/>
        </a:defRPr>
      </a:lvl6pPr>
      <a:lvl7pPr marL="2694828" indent="-207294" algn="l" defTabSz="414589" rtl="0" eaLnBrk="1" latinLnBrk="0" hangingPunct="1">
        <a:spcBef>
          <a:spcPct val="20000"/>
        </a:spcBef>
        <a:buFont typeface="Arial"/>
        <a:buChar char="•"/>
        <a:defRPr sz="1814" kern="1200">
          <a:solidFill>
            <a:schemeClr val="tx1"/>
          </a:solidFill>
          <a:latin typeface="+mn-lt"/>
          <a:ea typeface="+mn-ea"/>
          <a:cs typeface="+mn-cs"/>
        </a:defRPr>
      </a:lvl7pPr>
      <a:lvl8pPr marL="3109417" indent="-207294" algn="l" defTabSz="414589" rtl="0" eaLnBrk="1" latinLnBrk="0" hangingPunct="1">
        <a:spcBef>
          <a:spcPct val="20000"/>
        </a:spcBef>
        <a:buFont typeface="Arial"/>
        <a:buChar char="•"/>
        <a:defRPr sz="1814" kern="1200">
          <a:solidFill>
            <a:schemeClr val="tx1"/>
          </a:solidFill>
          <a:latin typeface="+mn-lt"/>
          <a:ea typeface="+mn-ea"/>
          <a:cs typeface="+mn-cs"/>
        </a:defRPr>
      </a:lvl8pPr>
      <a:lvl9pPr marL="3524006" indent="-207294" algn="l" defTabSz="414589" rtl="0" eaLnBrk="1" latinLnBrk="0" hangingPunct="1">
        <a:spcBef>
          <a:spcPct val="20000"/>
        </a:spcBef>
        <a:buFont typeface="Arial"/>
        <a:buChar char="•"/>
        <a:defRPr sz="181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589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1pPr>
      <a:lvl2pPr marL="414589" algn="l" defTabSz="414589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2pPr>
      <a:lvl3pPr marL="829178" algn="l" defTabSz="414589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3pPr>
      <a:lvl4pPr marL="1243767" algn="l" defTabSz="414589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4pPr>
      <a:lvl5pPr marL="1658356" algn="l" defTabSz="414589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5pPr>
      <a:lvl6pPr marL="2072945" algn="l" defTabSz="414589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6pPr>
      <a:lvl7pPr marL="2487534" algn="l" defTabSz="414589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7pPr>
      <a:lvl8pPr marL="2902123" algn="l" defTabSz="414589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8pPr>
      <a:lvl9pPr marL="3316712" algn="l" defTabSz="414589" rtl="0" eaLnBrk="1" latinLnBrk="0" hangingPunct="1">
        <a:defRPr sz="16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2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8.png"/><Relationship Id="rId7" Type="http://schemas.openxmlformats.org/officeDocument/2006/relationships/image" Target="../media/image42.svg"/><Relationship Id="rId2" Type="http://schemas.openxmlformats.org/officeDocument/2006/relationships/hyperlink" Target="https://www.frimley.icb.nhs.uk/policies-and-documents/annual-reports/3241-2023-24-frimley-icb-leder-annual-repor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frimleyicb.public@nhs.net&#160;" TargetMode="External"/><Relationship Id="rId2" Type="http://schemas.openxmlformats.org/officeDocument/2006/relationships/hyperlink" Target="https://www.frimley.icb.nhs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3.png"/><Relationship Id="rId7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60">
            <a:extLst>
              <a:ext uri="{FF2B5EF4-FFF2-40B4-BE49-F238E27FC236}">
                <a16:creationId xmlns:a16="http://schemas.microsoft.com/office/drawing/2014/main" id="{844F00AD-5087-686C-4BDC-74ED8C4083E0}"/>
              </a:ext>
            </a:extLst>
          </p:cNvPr>
          <p:cNvSpPr txBox="1"/>
          <p:nvPr/>
        </p:nvSpPr>
        <p:spPr>
          <a:xfrm>
            <a:off x="922211" y="5548975"/>
            <a:ext cx="5177446" cy="5622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6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NHS Frimley</a:t>
            </a:r>
          </a:p>
          <a:p>
            <a:pPr algn="ctr"/>
            <a:r>
              <a:rPr lang="en-US" sz="3600" b="1" kern="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LeDeR</a:t>
            </a:r>
            <a:r>
              <a:rPr lang="en-US" sz="36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Report</a:t>
            </a:r>
            <a:br>
              <a:rPr lang="en-US" sz="36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kern="50" dirty="0">
              <a:solidFill>
                <a:srgbClr val="0071B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kern="50" dirty="0">
                <a:solidFill>
                  <a:srgbClr val="0071B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from the lives and deaths of people with learning disabilities and autism.</a:t>
            </a:r>
          </a:p>
          <a:p>
            <a:pPr algn="ctr"/>
            <a:endParaRPr lang="en-US" sz="3600" b="1" kern="50" dirty="0">
              <a:solidFill>
                <a:srgbClr val="0071B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2023 – March 2024</a:t>
            </a:r>
          </a:p>
          <a:p>
            <a:pPr algn="ctr"/>
            <a:endParaRPr lang="en-GB" sz="2400" b="1" kern="50" dirty="0">
              <a:solidFill>
                <a:srgbClr val="0071B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A76BB7-6F4F-7398-ED1B-E46E8B433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241" y="459269"/>
            <a:ext cx="1668065" cy="673641"/>
          </a:xfrm>
          <a:prstGeom prst="rect">
            <a:avLst/>
          </a:prstGeom>
        </p:spPr>
      </p:pic>
      <p:pic>
        <p:nvPicPr>
          <p:cNvPr id="3" name="Content Placeholder 16">
            <a:extLst>
              <a:ext uri="{FF2B5EF4-FFF2-40B4-BE49-F238E27FC236}">
                <a16:creationId xmlns:a16="http://schemas.microsoft.com/office/drawing/2014/main" id="{D602F4B7-3D73-4324-BDA0-1C4B83AD9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-1" y="9414415"/>
            <a:ext cx="6858000" cy="2320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F28DB1-0920-07FE-3250-F471850D64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4286" y="1746536"/>
            <a:ext cx="3669425" cy="36694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E3A15C9-C7EC-1086-CAFC-C0BDB6854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694" y="459269"/>
            <a:ext cx="1331040" cy="133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851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2926E3-8B65-713F-5867-3D75DEF220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3D123A8-5642-8F12-A9F6-E5831371F91D}"/>
              </a:ext>
            </a:extLst>
          </p:cNvPr>
          <p:cNvSpPr txBox="1"/>
          <p:nvPr/>
        </p:nvSpPr>
        <p:spPr>
          <a:xfrm>
            <a:off x="2640112" y="2400205"/>
            <a:ext cx="3786088" cy="364202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20">
            <a:extLst>
              <a:ext uri="{FF2B5EF4-FFF2-40B4-BE49-F238E27FC236}">
                <a16:creationId xmlns:a16="http://schemas.microsoft.com/office/drawing/2014/main" id="{893BFF7D-2E84-CD31-574E-F1B2AB0262E2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10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DF9303-E153-D0A0-7F4D-64862313F3A0}"/>
              </a:ext>
            </a:extLst>
          </p:cNvPr>
          <p:cNvSpPr txBox="1"/>
          <p:nvPr/>
        </p:nvSpPr>
        <p:spPr>
          <a:xfrm>
            <a:off x="2542141" y="675369"/>
            <a:ext cx="3786088" cy="8674169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Reasons why people died </a:t>
            </a: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Chest infection or pneumonia </a:t>
            </a: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6</a:t>
            </a:r>
            <a:r>
              <a:rPr lang="en-GB" sz="1800" dirty="0">
                <a:solidFill>
                  <a:schemeClr val="bg1"/>
                </a:solidFill>
              </a:rPr>
              <a:t> people</a:t>
            </a: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Cancer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b="1" dirty="0">
                <a:solidFill>
                  <a:schemeClr val="bg1"/>
                </a:solidFill>
              </a:rPr>
              <a:t>5</a:t>
            </a:r>
            <a:r>
              <a:rPr lang="en-GB" sz="1800" dirty="0">
                <a:solidFill>
                  <a:schemeClr val="bg1"/>
                </a:solidFill>
              </a:rPr>
              <a:t> people</a:t>
            </a: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Heart problems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b="1" dirty="0">
                <a:solidFill>
                  <a:schemeClr val="bg1"/>
                </a:solidFill>
              </a:rPr>
              <a:t>5</a:t>
            </a:r>
            <a:r>
              <a:rPr lang="en-GB" sz="1800" dirty="0">
                <a:solidFill>
                  <a:schemeClr val="bg1"/>
                </a:solidFill>
              </a:rPr>
              <a:t> people</a:t>
            </a: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Dementia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b="1" dirty="0">
                <a:solidFill>
                  <a:schemeClr val="bg1"/>
                </a:solidFill>
              </a:rPr>
              <a:t>2</a:t>
            </a:r>
            <a:r>
              <a:rPr lang="en-GB" sz="1800" dirty="0">
                <a:solidFill>
                  <a:schemeClr val="bg1"/>
                </a:solidFill>
              </a:rPr>
              <a:t> people</a:t>
            </a: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Other reasons </a:t>
            </a: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6</a:t>
            </a:r>
            <a:r>
              <a:rPr lang="en-GB" sz="1800" dirty="0">
                <a:solidFill>
                  <a:schemeClr val="bg1"/>
                </a:solidFill>
              </a:rPr>
              <a:t> people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9B0DF9-77A5-E8BE-9B28-3C2351329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95887A-9138-7ED6-AF47-732D284DB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37" y="3267168"/>
            <a:ext cx="1278615" cy="1278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20FF5A-D7A4-9170-3A1F-3E91E0E79A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37" y="1333265"/>
            <a:ext cx="1278435" cy="12784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C2D089-DFE9-B28F-3126-24E0FAC9B8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507" y="5003654"/>
            <a:ext cx="1441245" cy="14412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A2BA05C-84E6-66B7-A7AF-F3B5C706B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263" y="6996791"/>
            <a:ext cx="1339489" cy="133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300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9B13EF-4839-F2B6-C12B-4F68858B9A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9B19697-9B30-F954-EA37-DFC3FF9E2F44}"/>
              </a:ext>
            </a:extLst>
          </p:cNvPr>
          <p:cNvSpPr txBox="1"/>
          <p:nvPr/>
        </p:nvSpPr>
        <p:spPr>
          <a:xfrm>
            <a:off x="2640112" y="2400205"/>
            <a:ext cx="3786088" cy="364202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5F76E3-A015-8845-D675-6430336E7F22}"/>
              </a:ext>
            </a:extLst>
          </p:cNvPr>
          <p:cNvSpPr txBox="1"/>
          <p:nvPr/>
        </p:nvSpPr>
        <p:spPr>
          <a:xfrm>
            <a:off x="2542140" y="675369"/>
            <a:ext cx="3884059" cy="8674169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Ethnicity </a:t>
            </a: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34</a:t>
            </a:r>
            <a:r>
              <a:rPr lang="en-GB" sz="1800" dirty="0">
                <a:solidFill>
                  <a:schemeClr val="bg1"/>
                </a:solidFill>
              </a:rPr>
              <a:t> people were White and British</a:t>
            </a: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3</a:t>
            </a:r>
            <a:r>
              <a:rPr lang="en-GB" sz="1800" dirty="0">
                <a:solidFill>
                  <a:schemeClr val="bg1"/>
                </a:solidFill>
              </a:rPr>
              <a:t> people were from other ethnic groups. For example, Pakistani, Caribbean. </a:t>
            </a: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2</a:t>
            </a:r>
            <a:r>
              <a:rPr lang="en-GB" sz="1800" dirty="0">
                <a:solidFill>
                  <a:schemeClr val="bg1"/>
                </a:solidFill>
              </a:rPr>
              <a:t> people did not have information about ethnicity recorded on their review. </a:t>
            </a: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The time it takes to do reviews 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1 in 5 </a:t>
            </a:r>
            <a:r>
              <a:rPr lang="en-GB" sz="1800" dirty="0">
                <a:solidFill>
                  <a:schemeClr val="bg1"/>
                </a:solidFill>
              </a:rPr>
              <a:t>reviews were finished within 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6 months. 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54E2A2-3C2C-B5A1-1EEA-6C7AC25F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303E64-C208-09A9-54C1-407782346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4839"/>
          <a:stretch/>
        </p:blipFill>
        <p:spPr>
          <a:xfrm>
            <a:off x="485140" y="2563372"/>
            <a:ext cx="1195061" cy="15899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E0E395-D224-8280-C168-993CED7FC6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01" y="7621459"/>
            <a:ext cx="1552268" cy="15522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27FD36-683C-7F11-7E57-927891B75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530" y="732273"/>
            <a:ext cx="1195061" cy="119506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89FC6EA-BFE9-EAA7-1708-D290ED5943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flipH="1">
            <a:off x="355601" y="4630574"/>
            <a:ext cx="1552267" cy="1413339"/>
            <a:chOff x="169852" y="985224"/>
            <a:chExt cx="2128520" cy="1800225"/>
          </a:xfrm>
        </p:grpSpPr>
        <p:pic>
          <p:nvPicPr>
            <p:cNvPr id="11" name="Picture 10" descr="Icon&#10;&#10;Description automatically generated">
              <a:extLst>
                <a:ext uri="{FF2B5EF4-FFF2-40B4-BE49-F238E27FC236}">
                  <a16:creationId xmlns:a16="http://schemas.microsoft.com/office/drawing/2014/main" id="{AE9E4ACB-FD60-F8ED-4ACA-F5ECA74EBE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943" b="52803"/>
            <a:stretch/>
          </p:blipFill>
          <p:spPr bwMode="auto">
            <a:xfrm>
              <a:off x="1037262" y="985224"/>
              <a:ext cx="1261110" cy="18002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Picture 11" descr="Icon&#10;&#10;Description automatically generated">
              <a:extLst>
                <a:ext uri="{FF2B5EF4-FFF2-40B4-BE49-F238E27FC236}">
                  <a16:creationId xmlns:a16="http://schemas.microsoft.com/office/drawing/2014/main" id="{F716E745-FF21-90C8-85CF-18A60580E9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798" t="-3037" r="32719" b="68036"/>
            <a:stretch/>
          </p:blipFill>
          <p:spPr bwMode="auto">
            <a:xfrm>
              <a:off x="169852" y="1373209"/>
              <a:ext cx="1387475" cy="13862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6" name="Slide Number Placeholder 20">
            <a:extLst>
              <a:ext uri="{FF2B5EF4-FFF2-40B4-BE49-F238E27FC236}">
                <a16:creationId xmlns:a16="http://schemas.microsoft.com/office/drawing/2014/main" id="{3E6A32A7-86E0-5F1D-5CF4-8B1C2F0EA865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11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3794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CF0219-2512-E05E-0408-07F6DFC81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4791AF8-8F41-D98C-E100-3AB4BC0AD0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354580" y="5516880"/>
            <a:ext cx="4503420" cy="3558540"/>
          </a:xfrm>
          <a:prstGeom prst="rect">
            <a:avLst/>
          </a:prstGeom>
          <a:solidFill>
            <a:srgbClr val="0071B9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20A818-D8BC-AC99-FC19-F75141F0011F}"/>
              </a:ext>
            </a:extLst>
          </p:cNvPr>
          <p:cNvSpPr txBox="1"/>
          <p:nvPr/>
        </p:nvSpPr>
        <p:spPr>
          <a:xfrm>
            <a:off x="2640112" y="2400205"/>
            <a:ext cx="3786088" cy="364202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A01065-1E90-F171-54BB-E46B63E496E0}"/>
              </a:ext>
            </a:extLst>
          </p:cNvPr>
          <p:cNvSpPr txBox="1"/>
          <p:nvPr/>
        </p:nvSpPr>
        <p:spPr>
          <a:xfrm>
            <a:off x="2542140" y="675369"/>
            <a:ext cx="4140600" cy="86741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Our 3 priorities</a:t>
            </a: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We look for </a:t>
            </a:r>
            <a:r>
              <a:rPr lang="en-GB" sz="1800" b="1" dirty="0">
                <a:solidFill>
                  <a:schemeClr val="bg1"/>
                </a:solidFill>
              </a:rPr>
              <a:t>themes</a:t>
            </a:r>
            <a:r>
              <a:rPr lang="en-GB" sz="1800" dirty="0">
                <a:solidFill>
                  <a:schemeClr val="bg1"/>
                </a:solidFill>
              </a:rPr>
              <a:t> during reviews. </a:t>
            </a:r>
            <a:r>
              <a:rPr lang="en-GB" sz="1800" b="1" dirty="0">
                <a:solidFill>
                  <a:schemeClr val="bg1"/>
                </a:solidFill>
              </a:rPr>
              <a:t>Themes</a:t>
            </a:r>
            <a:r>
              <a:rPr lang="en-GB" sz="1800" dirty="0">
                <a:solidFill>
                  <a:schemeClr val="bg1"/>
                </a:solidFill>
              </a:rPr>
              <a:t> are similar things that happen to lots of different people. 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Themes</a:t>
            </a:r>
            <a:r>
              <a:rPr lang="en-GB" sz="1800" dirty="0">
                <a:solidFill>
                  <a:schemeClr val="bg1"/>
                </a:solidFill>
              </a:rPr>
              <a:t> help us find the most important things to work on: our </a:t>
            </a:r>
            <a:r>
              <a:rPr lang="en-GB" sz="1800" b="1" dirty="0">
                <a:solidFill>
                  <a:schemeClr val="bg1"/>
                </a:solidFill>
              </a:rPr>
              <a:t>priorities.  </a:t>
            </a:r>
            <a:br>
              <a:rPr lang="en-GB" sz="1800" b="1" dirty="0">
                <a:solidFill>
                  <a:schemeClr val="bg1"/>
                </a:solidFill>
              </a:rPr>
            </a:br>
            <a:br>
              <a:rPr lang="en-GB" sz="1800" b="1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Our 3 priorities this year are to:  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GB" sz="1800" dirty="0">
                <a:solidFill>
                  <a:schemeClr val="bg1"/>
                </a:solidFill>
              </a:rPr>
              <a:t>Check and improve the quality of Annual Health Checks </a:t>
            </a: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GB" sz="1800" dirty="0">
                <a:solidFill>
                  <a:schemeClr val="bg1"/>
                </a:solidFill>
              </a:rPr>
              <a:t>Support more people to get screened for cancer </a:t>
            </a: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GB" sz="1800" dirty="0">
                <a:solidFill>
                  <a:schemeClr val="bg1"/>
                </a:solidFill>
              </a:rPr>
              <a:t>Get better at noticing when a person’s health starts to get worse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D7330CF-A6DA-B24B-63D8-B42320500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C21FDA-2C09-ADAF-FCC0-EEBEBD887F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34" y="5588448"/>
            <a:ext cx="1537519" cy="1537519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5626876-EC52-9634-C3FB-38800D2EDD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43" y="3582246"/>
            <a:ext cx="1445724" cy="1445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C6F429-0FFF-18BE-2608-80EB0D0DE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232" y="7586407"/>
            <a:ext cx="1365946" cy="136594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2C40E9F-327E-BA4C-3714-437479F44C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26" y="1434184"/>
            <a:ext cx="1330223" cy="133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20">
            <a:extLst>
              <a:ext uri="{FF2B5EF4-FFF2-40B4-BE49-F238E27FC236}">
                <a16:creationId xmlns:a16="http://schemas.microsoft.com/office/drawing/2014/main" id="{5F2EBB60-DBFA-13A4-C5FD-FCE3CD917848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12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55641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0">
            <a:extLst>
              <a:ext uri="{FF2B5EF4-FFF2-40B4-BE49-F238E27FC236}">
                <a16:creationId xmlns:a16="http://schemas.microsoft.com/office/drawing/2014/main" id="{E5414C06-7B97-7F9E-F5D8-D82625D967E3}"/>
              </a:ext>
            </a:extLst>
          </p:cNvPr>
          <p:cNvSpPr txBox="1"/>
          <p:nvPr/>
        </p:nvSpPr>
        <p:spPr>
          <a:xfrm>
            <a:off x="2542141" y="610937"/>
            <a:ext cx="4065829" cy="67684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we have learned</a:t>
            </a:r>
            <a:endParaRPr lang="en-GB" sz="2800" b="1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F33D46-D628-C482-9C31-5E29A60EF0F3}"/>
              </a:ext>
            </a:extLst>
          </p:cNvPr>
          <p:cNvSpPr txBox="1"/>
          <p:nvPr/>
        </p:nvSpPr>
        <p:spPr>
          <a:xfrm>
            <a:off x="2542141" y="1793498"/>
            <a:ext cx="3939341" cy="742767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Every review tells us about things that went well, and things that could be better. 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  <a:hlinkClick r:id="rId2"/>
              </a:rPr>
              <a:t>The full </a:t>
            </a:r>
            <a:r>
              <a:rPr lang="en-GB" sz="1800" b="1" dirty="0" err="1">
                <a:solidFill>
                  <a:schemeClr val="bg1"/>
                </a:solidFill>
                <a:hlinkClick r:id="rId2"/>
              </a:rPr>
              <a:t>LeDeR</a:t>
            </a:r>
            <a:r>
              <a:rPr lang="en-GB" sz="1800" b="1" dirty="0">
                <a:solidFill>
                  <a:schemeClr val="bg1"/>
                </a:solidFill>
                <a:hlinkClick r:id="rId2"/>
              </a:rPr>
              <a:t> report 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dirty="0">
                <a:solidFill>
                  <a:schemeClr val="bg1"/>
                </a:solidFill>
              </a:rPr>
              <a:t>gives you 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4 stories: 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a 73-year-old man with severe learning disability and autism</a:t>
            </a: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a 73-year-old woman with a moderate learning disability </a:t>
            </a: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a 59-year-old man with a 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moderate learning disability </a:t>
            </a: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a 50-year-old woman with a 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mild learning disability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27531C-22C4-81A0-C643-32190F6D1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550F49-4F6F-4D52-2129-11776C3180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50" y="1542956"/>
            <a:ext cx="1620136" cy="162013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004BBEF-550E-2292-B72F-5C73121119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01818" y="4614822"/>
            <a:ext cx="1738837" cy="4752844"/>
            <a:chOff x="256837" y="4499208"/>
            <a:chExt cx="1738837" cy="4752844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B2F9628F-7549-A380-9122-DB119011C1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56837" y="4499208"/>
              <a:ext cx="914400" cy="914400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2556FB71-CB52-5A79-C703-C764480C71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81274" y="5778689"/>
              <a:ext cx="914400" cy="914400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AA31E2CE-7184-6F93-17D0-EE52BCED7D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56837" y="7058170"/>
              <a:ext cx="914400" cy="914400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CAE03D79-1449-F4C5-303E-C7FD733978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05956" y="8337652"/>
              <a:ext cx="914400" cy="9144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A2A2ABE-3085-417E-BF75-03BDD8F4DB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 txBox="1"/>
            <p:nvPr/>
          </p:nvSpPr>
          <p:spPr>
            <a:xfrm>
              <a:off x="896833" y="4695694"/>
              <a:ext cx="7491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>
                  <a:solidFill>
                    <a:schemeClr val="bg1"/>
                  </a:solidFill>
                </a:rPr>
                <a:t>63</a:t>
              </a:r>
              <a:endParaRPr lang="en-GB" sz="3200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A0088D-E323-535C-F821-E0F27BBB5A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 txBox="1"/>
            <p:nvPr/>
          </p:nvSpPr>
          <p:spPr>
            <a:xfrm>
              <a:off x="706714" y="5998467"/>
              <a:ext cx="7491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>
                  <a:solidFill>
                    <a:schemeClr val="bg1"/>
                  </a:solidFill>
                </a:rPr>
                <a:t>73</a:t>
              </a:r>
              <a:endParaRPr lang="en-GB" sz="3200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9548DEB-FBC1-286E-7A4D-38A5D20449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 txBox="1"/>
            <p:nvPr/>
          </p:nvSpPr>
          <p:spPr>
            <a:xfrm>
              <a:off x="896833" y="7269782"/>
              <a:ext cx="7491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>
                  <a:solidFill>
                    <a:schemeClr val="bg1"/>
                  </a:solidFill>
                </a:rPr>
                <a:t>59</a:t>
              </a:r>
              <a:endParaRPr lang="en-GB" sz="32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EC761DE-56BD-1B39-DF11-729D600757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 txBox="1"/>
            <p:nvPr/>
          </p:nvSpPr>
          <p:spPr>
            <a:xfrm>
              <a:off x="664253" y="8549263"/>
              <a:ext cx="7491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>
                  <a:solidFill>
                    <a:schemeClr val="bg1"/>
                  </a:solidFill>
                </a:rPr>
                <a:t>50</a:t>
              </a:r>
              <a:endParaRPr lang="en-GB" sz="3200" b="1" dirty="0"/>
            </a:p>
          </p:txBody>
        </p:sp>
      </p:grpSp>
      <p:sp>
        <p:nvSpPr>
          <p:cNvPr id="6" name="Slide Number Placeholder 20">
            <a:extLst>
              <a:ext uri="{FF2B5EF4-FFF2-40B4-BE49-F238E27FC236}">
                <a16:creationId xmlns:a16="http://schemas.microsoft.com/office/drawing/2014/main" id="{65199E38-1655-E923-4B7E-22A1CD7856EC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13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7A2A09-C733-1A21-40AC-4FFD314401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743" y="3187519"/>
            <a:ext cx="1138987" cy="113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490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81219-9EAD-169D-7270-9EFDE09F2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0">
            <a:extLst>
              <a:ext uri="{FF2B5EF4-FFF2-40B4-BE49-F238E27FC236}">
                <a16:creationId xmlns:a16="http://schemas.microsoft.com/office/drawing/2014/main" id="{A09204AC-6A50-DB28-5358-4FDD45FE79D1}"/>
              </a:ext>
            </a:extLst>
          </p:cNvPr>
          <p:cNvSpPr txBox="1"/>
          <p:nvPr/>
        </p:nvSpPr>
        <p:spPr>
          <a:xfrm>
            <a:off x="2542141" y="610938"/>
            <a:ext cx="3939341" cy="5622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en-US" sz="18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that went well</a:t>
            </a:r>
            <a:endParaRPr lang="en-GB" sz="1800" b="1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E68452-BCA2-AC93-64BE-F88A175EB370}"/>
              </a:ext>
            </a:extLst>
          </p:cNvPr>
          <p:cNvSpPr txBox="1"/>
          <p:nvPr/>
        </p:nvSpPr>
        <p:spPr>
          <a:xfrm>
            <a:off x="2542141" y="1561571"/>
            <a:ext cx="3939341" cy="742767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We heard about good care and support: </a:t>
            </a: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good support from a learning disability specialist team</a:t>
            </a: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excellent care from hospital staff</a:t>
            </a: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extra support with medicines, vaccinations and blood tests</a:t>
            </a: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good support for a bereaved family </a:t>
            </a:r>
          </a:p>
        </p:txBody>
      </p:sp>
      <p:sp>
        <p:nvSpPr>
          <p:cNvPr id="4" name="Slide Number Placeholder 20">
            <a:extLst>
              <a:ext uri="{FF2B5EF4-FFF2-40B4-BE49-F238E27FC236}">
                <a16:creationId xmlns:a16="http://schemas.microsoft.com/office/drawing/2014/main" id="{70E69D39-B591-DBF7-DA4C-72EAB8684AE3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14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359688-7D88-2D39-F4B0-8633797D5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2DDCA7-2D98-E321-AAB5-DAD246A69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77" y="1592662"/>
            <a:ext cx="1407105" cy="14071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D51231-F640-2FA9-5687-9FFE53176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606" y="3706050"/>
            <a:ext cx="1845845" cy="18458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A65923-2C82-9501-7876-38DF954E4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822" y="8243192"/>
            <a:ext cx="1366409" cy="13664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F2C621-6306-64AC-2056-25C970F9A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351" y="6258178"/>
            <a:ext cx="1278731" cy="127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425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A0DF78-49EE-5694-C027-3C381EDAF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0">
            <a:extLst>
              <a:ext uri="{FF2B5EF4-FFF2-40B4-BE49-F238E27FC236}">
                <a16:creationId xmlns:a16="http://schemas.microsoft.com/office/drawing/2014/main" id="{A938DC19-494F-F439-16DB-790AE218C789}"/>
              </a:ext>
            </a:extLst>
          </p:cNvPr>
          <p:cNvSpPr txBox="1"/>
          <p:nvPr/>
        </p:nvSpPr>
        <p:spPr>
          <a:xfrm>
            <a:off x="2542141" y="610938"/>
            <a:ext cx="4315859" cy="54828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en-US" sz="18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to improve</a:t>
            </a:r>
            <a:endParaRPr lang="en-GB" sz="1800" b="1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264195-EDA4-A972-D677-D8A8165BB856}"/>
              </a:ext>
            </a:extLst>
          </p:cNvPr>
          <p:cNvSpPr txBox="1"/>
          <p:nvPr/>
        </p:nvSpPr>
        <p:spPr>
          <a:xfrm>
            <a:off x="2542141" y="2267215"/>
            <a:ext cx="3939341" cy="364202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20">
            <a:extLst>
              <a:ext uri="{FF2B5EF4-FFF2-40B4-BE49-F238E27FC236}">
                <a16:creationId xmlns:a16="http://schemas.microsoft.com/office/drawing/2014/main" id="{7593943E-7764-EA71-4AF5-D6ECAED596EE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15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2D70C2-884F-0003-4612-52E00DEF7F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94625B-B5FE-9E4A-B6C6-1F344A8683BA}"/>
              </a:ext>
            </a:extLst>
          </p:cNvPr>
          <p:cNvSpPr txBox="1"/>
          <p:nvPr/>
        </p:nvSpPr>
        <p:spPr>
          <a:xfrm>
            <a:off x="2542141" y="1701915"/>
            <a:ext cx="3939341" cy="78431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Cancer screening: </a:t>
            </a:r>
            <a:r>
              <a:rPr lang="en-GB" sz="1800" dirty="0">
                <a:solidFill>
                  <a:schemeClr val="bg1"/>
                </a:solidFill>
              </a:rPr>
              <a:t>more support to get tests to check for signs of cancer.</a:t>
            </a: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Annual Health Checks: </a:t>
            </a:r>
            <a:r>
              <a:rPr lang="en-GB" sz="1800" dirty="0">
                <a:solidFill>
                  <a:schemeClr val="bg1"/>
                </a:solidFill>
              </a:rPr>
              <a:t>more people need to get their checks. 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Health passports: </a:t>
            </a:r>
            <a:r>
              <a:rPr lang="en-GB" sz="1800" dirty="0">
                <a:solidFill>
                  <a:schemeClr val="bg1"/>
                </a:solidFill>
              </a:rPr>
              <a:t>they help hospital staff to learn about the person. We heard about them not being used. 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End of life care: </a:t>
            </a:r>
            <a:r>
              <a:rPr lang="en-GB" sz="1800" dirty="0">
                <a:solidFill>
                  <a:schemeClr val="bg1"/>
                </a:solidFill>
              </a:rPr>
              <a:t>people should have a care plan about what should happen </a:t>
            </a: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Communication</a:t>
            </a:r>
            <a:r>
              <a:rPr lang="en-GB" sz="1800" dirty="0">
                <a:solidFill>
                  <a:schemeClr val="bg1"/>
                </a:solidFill>
              </a:rPr>
              <a:t> with families needs to be better. 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C214BA-3639-3DD8-A6C6-D8A9A938F0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18" y="1159219"/>
            <a:ext cx="1441245" cy="1441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343EE0-6A57-E0CF-7CD3-41B4FFE6C8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192" y="2973024"/>
            <a:ext cx="1559895" cy="15598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7AB0C0-80EC-5631-2BF7-9E0FA88309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074" y="4824588"/>
            <a:ext cx="1393689" cy="13936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924A98-3F7A-B276-2D99-E0E4FF2DD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192" y="6612194"/>
            <a:ext cx="1441245" cy="14412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9B31B7C-0DCD-2951-D09C-5AB5BDED33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191" y="8223990"/>
            <a:ext cx="1441245" cy="144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72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78574-15D3-612C-0EC5-AA38A6930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0">
            <a:extLst>
              <a:ext uri="{FF2B5EF4-FFF2-40B4-BE49-F238E27FC236}">
                <a16:creationId xmlns:a16="http://schemas.microsoft.com/office/drawing/2014/main" id="{0D665462-1316-D85F-0D88-9A13C63DE868}"/>
              </a:ext>
            </a:extLst>
          </p:cNvPr>
          <p:cNvSpPr txBox="1"/>
          <p:nvPr/>
        </p:nvSpPr>
        <p:spPr>
          <a:xfrm>
            <a:off x="2542141" y="856412"/>
            <a:ext cx="3939341" cy="5622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18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Making changes </a:t>
            </a:r>
            <a:endParaRPr lang="en-GB" sz="1800" b="1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E5A225-FD30-1068-5F29-180BBD53F7FA}"/>
              </a:ext>
            </a:extLst>
          </p:cNvPr>
          <p:cNvSpPr txBox="1"/>
          <p:nvPr/>
        </p:nvSpPr>
        <p:spPr>
          <a:xfrm>
            <a:off x="2542141" y="1594293"/>
            <a:ext cx="3939341" cy="8218147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 err="1">
                <a:solidFill>
                  <a:srgbClr val="0071B9"/>
                </a:solidFill>
              </a:rPr>
              <a:t>LeDeR</a:t>
            </a:r>
            <a:r>
              <a:rPr lang="en-GB" sz="1800" b="1" dirty="0">
                <a:solidFill>
                  <a:srgbClr val="0071B9"/>
                </a:solidFill>
              </a:rPr>
              <a:t> Steering Group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We make sure the things we learn make a difference. We do this by working with other groups and organisations.</a:t>
            </a: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For example:</a:t>
            </a: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Learning Into Action Group</a:t>
            </a: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Local Safeguarding Boards 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Strategy for 2023 - 2026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We have a plan about how we will help people with learning disabilities and autism. There are 14 things we want to work on. </a:t>
            </a: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20">
            <a:extLst>
              <a:ext uri="{FF2B5EF4-FFF2-40B4-BE49-F238E27FC236}">
                <a16:creationId xmlns:a16="http://schemas.microsoft.com/office/drawing/2014/main" id="{6035A153-A48C-54A6-07CF-4FF246A253D7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16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CB949A-0996-2917-7B33-30CE1D9EF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1D45730-7470-3A5F-2187-1DD5850021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51" y="7301717"/>
            <a:ext cx="1688023" cy="1688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548A9C8B-D37B-3FDA-7731-D2D420293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38" y="4222030"/>
            <a:ext cx="1519436" cy="151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F0DB0E1D-4D0B-92AB-ACB2-7AAD2B34B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18" y="1898061"/>
            <a:ext cx="1710018" cy="171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29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DC2135-9ACF-F2C5-DC82-89AB4668A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0">
            <a:extLst>
              <a:ext uri="{FF2B5EF4-FFF2-40B4-BE49-F238E27FC236}">
                <a16:creationId xmlns:a16="http://schemas.microsoft.com/office/drawing/2014/main" id="{665663E0-0317-FBEC-FB78-5E5A779177D9}"/>
              </a:ext>
            </a:extLst>
          </p:cNvPr>
          <p:cNvSpPr txBox="1"/>
          <p:nvPr/>
        </p:nvSpPr>
        <p:spPr>
          <a:xfrm>
            <a:off x="2542141" y="610938"/>
            <a:ext cx="3939341" cy="5622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 </a:t>
            </a:r>
            <a:endParaRPr lang="en-GB" sz="2800" b="1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446F1F-00FB-5B5A-DA19-597A56525178}"/>
              </a:ext>
            </a:extLst>
          </p:cNvPr>
          <p:cNvSpPr txBox="1"/>
          <p:nvPr/>
        </p:nvSpPr>
        <p:spPr>
          <a:xfrm>
            <a:off x="2542140" y="2061565"/>
            <a:ext cx="3939341" cy="742767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  <a:latin typeface="+mj-lt"/>
              </a:rPr>
              <a:t>Website: </a:t>
            </a:r>
            <a:r>
              <a:rPr lang="en-GB" sz="1800" dirty="0">
                <a:solidFill>
                  <a:schemeClr val="bg1"/>
                </a:solidFill>
                <a:latin typeface="+mj-lt"/>
                <a:hlinkClick r:id="rId2"/>
              </a:rPr>
              <a:t>https://www.frimley.icb.nhs.uk/</a:t>
            </a:r>
            <a:br>
              <a:rPr lang="en-GB" sz="1800" dirty="0">
                <a:solidFill>
                  <a:schemeClr val="bg1"/>
                </a:solidFill>
                <a:latin typeface="+mj-lt"/>
              </a:rPr>
            </a:br>
            <a:br>
              <a:rPr lang="en-GB" sz="1800" dirty="0">
                <a:solidFill>
                  <a:schemeClr val="bg1"/>
                </a:solidFill>
                <a:latin typeface="+mj-lt"/>
              </a:rPr>
            </a:br>
            <a:endParaRPr lang="en-GB" sz="1800" dirty="0">
              <a:solidFill>
                <a:schemeClr val="bg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  <a:latin typeface="+mj-lt"/>
              </a:rPr>
              <a:t>Email:  </a:t>
            </a:r>
            <a:br>
              <a:rPr lang="en-GB" sz="1800" b="1" dirty="0">
                <a:solidFill>
                  <a:schemeClr val="bg1"/>
                </a:solidFill>
                <a:latin typeface="+mj-lt"/>
              </a:rPr>
            </a:br>
            <a:r>
              <a:rPr lang="en-GB" sz="1800" dirty="0">
                <a:latin typeface="+mj-lt"/>
                <a:hlinkClick r:id="rId3"/>
              </a:rPr>
              <a:t>frimleyicb.public@nhs.net </a:t>
            </a:r>
            <a:endParaRPr lang="en-GB" sz="1800" dirty="0">
              <a:latin typeface="+mj-lt"/>
            </a:endParaRP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  <a:latin typeface="+mj-lt"/>
              </a:rPr>
            </a:br>
            <a:br>
              <a:rPr lang="en-GB" sz="1800" dirty="0">
                <a:solidFill>
                  <a:schemeClr val="bg1"/>
                </a:solidFill>
                <a:latin typeface="+mj-lt"/>
              </a:rPr>
            </a:br>
            <a:endParaRPr lang="en-GB" sz="1800" dirty="0">
              <a:solidFill>
                <a:schemeClr val="bg1"/>
              </a:solidFill>
              <a:latin typeface="+mj-lt"/>
            </a:endParaRPr>
          </a:p>
          <a:p>
            <a:pPr>
              <a:lnSpc>
                <a:spcPct val="150000"/>
              </a:lnSpc>
              <a:buNone/>
            </a:pPr>
            <a:r>
              <a:rPr lang="en-GB" sz="1800" b="1" dirty="0">
                <a:solidFill>
                  <a:schemeClr val="bg1"/>
                </a:solidFill>
                <a:latin typeface="+mj-lt"/>
              </a:rPr>
              <a:t>Post:</a:t>
            </a:r>
            <a:endParaRPr lang="en-GB" sz="1800" dirty="0">
              <a:solidFill>
                <a:schemeClr val="bg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NHS Frimley Integrated Care Board</a:t>
            </a:r>
            <a:br>
              <a:rPr lang="en-GB" sz="1800" dirty="0">
                <a:solidFill>
                  <a:schemeClr val="bg1"/>
                </a:solidFill>
                <a:latin typeface="+mj-lt"/>
              </a:rPr>
            </a:br>
            <a:r>
              <a:rPr lang="en-GB" sz="1800" dirty="0">
                <a:solidFill>
                  <a:schemeClr val="bg1"/>
                </a:solidFill>
                <a:latin typeface="+mj-lt"/>
              </a:rPr>
              <a:t>King Edward VII Hospital</a:t>
            </a:r>
            <a:br>
              <a:rPr lang="en-GB" sz="1800" dirty="0">
                <a:solidFill>
                  <a:schemeClr val="bg1"/>
                </a:solidFill>
                <a:latin typeface="+mj-lt"/>
              </a:rPr>
            </a:br>
            <a:r>
              <a:rPr lang="en-GB" sz="1800" dirty="0">
                <a:solidFill>
                  <a:schemeClr val="bg1"/>
                </a:solidFill>
                <a:latin typeface="+mj-lt"/>
              </a:rPr>
              <a:t>St Leonards Road</a:t>
            </a:r>
            <a:br>
              <a:rPr lang="en-GB" sz="1800" dirty="0">
                <a:solidFill>
                  <a:schemeClr val="bg1"/>
                </a:solidFill>
                <a:latin typeface="+mj-lt"/>
              </a:rPr>
            </a:br>
            <a:r>
              <a:rPr lang="en-GB" sz="1800" dirty="0">
                <a:solidFill>
                  <a:schemeClr val="bg1"/>
                </a:solidFill>
                <a:latin typeface="+mj-lt"/>
              </a:rPr>
              <a:t>Windsor</a:t>
            </a:r>
            <a:br>
              <a:rPr lang="en-GB" sz="1800" dirty="0">
                <a:solidFill>
                  <a:schemeClr val="bg1"/>
                </a:solidFill>
                <a:latin typeface="+mj-lt"/>
              </a:rPr>
            </a:br>
            <a:r>
              <a:rPr lang="en-GB" sz="1800" dirty="0">
                <a:solidFill>
                  <a:schemeClr val="bg1"/>
                </a:solidFill>
                <a:latin typeface="+mj-lt"/>
              </a:rPr>
              <a:t>SL4 3DP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lide Number Placeholder 20">
            <a:extLst>
              <a:ext uri="{FF2B5EF4-FFF2-40B4-BE49-F238E27FC236}">
                <a16:creationId xmlns:a16="http://schemas.microsoft.com/office/drawing/2014/main" id="{858B41BF-1E32-4FC9-8EE6-2FC9F7B08FE5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17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37E59F-0E1D-3ACF-2A53-11C78CAC6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687" y="1744164"/>
            <a:ext cx="1262216" cy="12622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2D814C3-89BC-AB23-1618-690125AAC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E04B60-68D7-C2DA-F84B-C4B0247CF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874" y="3893984"/>
            <a:ext cx="1262216" cy="12622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BBAFD0-867E-F8D8-55A5-D057F257F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475" y="6636754"/>
            <a:ext cx="1970640" cy="197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609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7C3D0-07C0-2F0B-8A4C-5B60160FA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0">
            <a:extLst>
              <a:ext uri="{FF2B5EF4-FFF2-40B4-BE49-F238E27FC236}">
                <a16:creationId xmlns:a16="http://schemas.microsoft.com/office/drawing/2014/main" id="{EE6C90DA-BAE7-A915-93F7-55BE312C1556}"/>
              </a:ext>
            </a:extLst>
          </p:cNvPr>
          <p:cNvSpPr txBox="1"/>
          <p:nvPr/>
        </p:nvSpPr>
        <p:spPr>
          <a:xfrm>
            <a:off x="2178424" y="685729"/>
            <a:ext cx="4065622" cy="5622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r>
              <a:rPr lang="en-US" sz="2400" b="1" kern="50" dirty="0">
                <a:solidFill>
                  <a:srgbClr val="9A04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400" b="1" kern="50" dirty="0">
              <a:solidFill>
                <a:srgbClr val="9A04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20">
            <a:extLst>
              <a:ext uri="{FF2B5EF4-FFF2-40B4-BE49-F238E27FC236}">
                <a16:creationId xmlns:a16="http://schemas.microsoft.com/office/drawing/2014/main" id="{E1B60DA8-7CA0-4A13-70CD-3A22A678EE96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2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 Box 160">
            <a:extLst>
              <a:ext uri="{FF2B5EF4-FFF2-40B4-BE49-F238E27FC236}">
                <a16:creationId xmlns:a16="http://schemas.microsoft.com/office/drawing/2014/main" id="{DB6D0ACD-410F-2431-806F-B9763BA3E2A9}"/>
              </a:ext>
            </a:extLst>
          </p:cNvPr>
          <p:cNvSpPr txBox="1"/>
          <p:nvPr/>
        </p:nvSpPr>
        <p:spPr>
          <a:xfrm>
            <a:off x="2178424" y="1457223"/>
            <a:ext cx="3042505" cy="799855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b="0" i="0" dirty="0">
                <a:solidFill>
                  <a:srgbClr val="242424"/>
                </a:solidFill>
                <a:effectLst/>
              </a:rPr>
              <a:t>NHS Frimley ICB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dirty="0">
                <a:solidFill>
                  <a:srgbClr val="242424"/>
                </a:solidFill>
              </a:rPr>
              <a:t>About </a:t>
            </a:r>
            <a:r>
              <a:rPr lang="en-GB" sz="2000" dirty="0" err="1">
                <a:solidFill>
                  <a:srgbClr val="242424"/>
                </a:solidFill>
              </a:rPr>
              <a:t>LeDeR</a:t>
            </a:r>
            <a:endParaRPr lang="en-GB" sz="2000" dirty="0">
              <a:solidFill>
                <a:srgbClr val="242424"/>
              </a:solidFill>
            </a:endParaRP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dirty="0">
                <a:solidFill>
                  <a:srgbClr val="242424"/>
                </a:solidFill>
              </a:rPr>
              <a:t>About this report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dirty="0">
                <a:solidFill>
                  <a:srgbClr val="242424"/>
                </a:solidFill>
              </a:rPr>
              <a:t>Learning and improving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dirty="0">
                <a:solidFill>
                  <a:srgbClr val="242424"/>
                </a:solidFill>
              </a:rPr>
              <a:t>Initial and focused reviews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dirty="0">
                <a:solidFill>
                  <a:srgbClr val="242424"/>
                </a:solidFill>
              </a:rPr>
              <a:t>Our work this year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b="1" dirty="0">
                <a:solidFill>
                  <a:srgbClr val="242424"/>
                </a:solidFill>
              </a:rPr>
              <a:t>This year’s reviews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dirty="0">
                <a:solidFill>
                  <a:srgbClr val="242424"/>
                </a:solidFill>
              </a:rPr>
              <a:t>Things we have learned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dirty="0">
                <a:solidFill>
                  <a:srgbClr val="242424"/>
                </a:solidFill>
              </a:rPr>
              <a:t>Contact us</a:t>
            </a:r>
          </a:p>
          <a:p>
            <a:pPr algn="l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 </a:t>
            </a:r>
          </a:p>
          <a:p>
            <a:pPr algn="l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br>
              <a:rPr lang="en-GB" sz="20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</a:br>
            <a:endParaRPr lang="en-GB" sz="2000" b="0" i="0" dirty="0">
              <a:solidFill>
                <a:srgbClr val="242424"/>
              </a:solidFill>
              <a:effectLst/>
              <a:latin typeface="Segoe UI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br>
              <a:rPr lang="en-US" sz="1800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800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br>
              <a:rPr lang="en-US" sz="1800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18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18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160">
            <a:extLst>
              <a:ext uri="{FF2B5EF4-FFF2-40B4-BE49-F238E27FC236}">
                <a16:creationId xmlns:a16="http://schemas.microsoft.com/office/drawing/2014/main" id="{B7133655-B960-CB7A-E5D5-F5BB2252A1F7}"/>
              </a:ext>
            </a:extLst>
          </p:cNvPr>
          <p:cNvSpPr txBox="1"/>
          <p:nvPr/>
        </p:nvSpPr>
        <p:spPr>
          <a:xfrm>
            <a:off x="5644023" y="1457223"/>
            <a:ext cx="1393433" cy="786246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b="0" i="0" dirty="0">
                <a:solidFill>
                  <a:srgbClr val="242424"/>
                </a:solidFill>
                <a:effectLst/>
              </a:rPr>
              <a:t>3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dirty="0">
                <a:solidFill>
                  <a:srgbClr val="242424"/>
                </a:solidFill>
              </a:rPr>
              <a:t>4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dirty="0">
                <a:solidFill>
                  <a:srgbClr val="242424"/>
                </a:solidFill>
              </a:rPr>
              <a:t>5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dirty="0">
                <a:solidFill>
                  <a:srgbClr val="242424"/>
                </a:solidFill>
              </a:rPr>
              <a:t>6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b="0" i="0" dirty="0">
                <a:solidFill>
                  <a:srgbClr val="242424"/>
                </a:solidFill>
                <a:effectLst/>
              </a:rPr>
              <a:t>7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dirty="0">
                <a:solidFill>
                  <a:srgbClr val="242424"/>
                </a:solidFill>
              </a:rPr>
              <a:t>8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b="1" dirty="0">
                <a:solidFill>
                  <a:srgbClr val="242424"/>
                </a:solidFill>
              </a:rPr>
              <a:t>9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dirty="0">
                <a:solidFill>
                  <a:srgbClr val="242424"/>
                </a:solidFill>
              </a:rPr>
              <a:t>13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dirty="0">
                <a:solidFill>
                  <a:srgbClr val="242424"/>
                </a:solidFill>
              </a:rPr>
              <a:t>17</a:t>
            </a:r>
          </a:p>
          <a:p>
            <a:pPr algn="l">
              <a:lnSpc>
                <a:spcPct val="250000"/>
              </a:lnSpc>
              <a:spcBef>
                <a:spcPts val="375"/>
              </a:spcBef>
              <a:spcAft>
                <a:spcPts val="375"/>
              </a:spcAft>
            </a:pPr>
            <a:endParaRPr lang="en-GB" sz="2000" b="0" i="0" dirty="0">
              <a:solidFill>
                <a:srgbClr val="242424"/>
              </a:solidFill>
              <a:effectLst/>
            </a:endParaRPr>
          </a:p>
          <a:p>
            <a:pPr algn="l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GB" sz="20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 </a:t>
            </a:r>
          </a:p>
          <a:p>
            <a:pPr algn="l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br>
              <a:rPr lang="en-GB" sz="20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</a:br>
            <a:endParaRPr lang="en-GB" sz="2000" b="0" i="0" dirty="0">
              <a:solidFill>
                <a:srgbClr val="242424"/>
              </a:solidFill>
              <a:effectLst/>
              <a:latin typeface="Segoe UI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br>
              <a:rPr lang="en-US" sz="1800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800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br>
              <a:rPr lang="en-US" sz="1800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18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18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160">
            <a:extLst>
              <a:ext uri="{FF2B5EF4-FFF2-40B4-BE49-F238E27FC236}">
                <a16:creationId xmlns:a16="http://schemas.microsoft.com/office/drawing/2014/main" id="{8C61E299-308C-68E2-1593-0F30B2812261}"/>
              </a:ext>
            </a:extLst>
          </p:cNvPr>
          <p:cNvSpPr txBox="1"/>
          <p:nvPr/>
        </p:nvSpPr>
        <p:spPr>
          <a:xfrm>
            <a:off x="5644022" y="1219893"/>
            <a:ext cx="963947" cy="5622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2000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</a:t>
            </a:r>
            <a:r>
              <a:rPr lang="en-US" sz="2400" b="1" kern="50" dirty="0">
                <a:solidFill>
                  <a:srgbClr val="9A04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400" b="1" kern="50" dirty="0">
              <a:solidFill>
                <a:srgbClr val="9A04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B6F836-AAE7-3C71-94D2-8972423B9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13B757-2025-B689-10F1-11D7DEC056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588" y="1609926"/>
            <a:ext cx="1339483" cy="13462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2BA3D4-2670-5623-A179-663113C2DF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588" y="3462878"/>
            <a:ext cx="1245462" cy="12454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D0B9EF-AECA-F774-D5FD-C981AB9A54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0" r="13851"/>
          <a:stretch/>
        </p:blipFill>
        <p:spPr bwMode="auto">
          <a:xfrm>
            <a:off x="297588" y="5330814"/>
            <a:ext cx="1256791" cy="17217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62CF5C2-611F-33E9-089A-40B03AE9BC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588" y="7675034"/>
            <a:ext cx="1517925" cy="151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580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178C05-75EE-88CB-67E3-03BFCF6546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0">
            <a:extLst>
              <a:ext uri="{FF2B5EF4-FFF2-40B4-BE49-F238E27FC236}">
                <a16:creationId xmlns:a16="http://schemas.microsoft.com/office/drawing/2014/main" id="{5402891C-981E-3D36-BD75-0A102D338BEC}"/>
              </a:ext>
            </a:extLst>
          </p:cNvPr>
          <p:cNvSpPr txBox="1"/>
          <p:nvPr/>
        </p:nvSpPr>
        <p:spPr>
          <a:xfrm>
            <a:off x="2542141" y="610938"/>
            <a:ext cx="3939341" cy="5622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NHS Frimley ICB</a:t>
            </a:r>
            <a:endParaRPr lang="en-GB" sz="2800" b="1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CB35BD-F3B1-7115-33D5-863C210D9B28}"/>
              </a:ext>
            </a:extLst>
          </p:cNvPr>
          <p:cNvSpPr txBox="1"/>
          <p:nvPr/>
        </p:nvSpPr>
        <p:spPr>
          <a:xfrm>
            <a:off x="2542142" y="1623216"/>
            <a:ext cx="3939340" cy="77913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bg1"/>
                </a:solidFill>
              </a:rPr>
              <a:t>The </a:t>
            </a:r>
            <a:r>
              <a:rPr lang="en-GB" sz="2000" b="1" dirty="0">
                <a:solidFill>
                  <a:schemeClr val="bg1"/>
                </a:solidFill>
              </a:rPr>
              <a:t>Frimley Integrated Care Board (ICB) </a:t>
            </a:r>
            <a:r>
              <a:rPr lang="en-GB" sz="2000" dirty="0">
                <a:solidFill>
                  <a:schemeClr val="bg1"/>
                </a:solidFill>
              </a:rPr>
              <a:t>helps local services to work together: </a:t>
            </a:r>
          </a:p>
          <a:p>
            <a:pPr>
              <a:lnSpc>
                <a:spcPct val="150000"/>
              </a:lnSpc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hospitals</a:t>
            </a: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social services</a:t>
            </a: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community health services</a:t>
            </a:r>
            <a:endParaRPr lang="en-GB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br>
              <a:rPr lang="en-GB" sz="2000" b="1" dirty="0">
                <a:solidFill>
                  <a:schemeClr val="bg1"/>
                </a:solidFill>
              </a:rPr>
            </a:br>
            <a:br>
              <a:rPr lang="en-GB" sz="2000" b="1" dirty="0">
                <a:solidFill>
                  <a:schemeClr val="bg1"/>
                </a:solidFill>
              </a:rPr>
            </a:br>
            <a:r>
              <a:rPr lang="en-GB" sz="2000" b="1" dirty="0">
                <a:solidFill>
                  <a:schemeClr val="bg1"/>
                </a:solidFill>
              </a:rPr>
              <a:t>We work in: </a:t>
            </a:r>
            <a:br>
              <a:rPr lang="en-GB" sz="2000" b="1" dirty="0">
                <a:solidFill>
                  <a:schemeClr val="bg1"/>
                </a:solidFill>
              </a:rPr>
            </a:br>
            <a:endParaRPr lang="en-GB" sz="2000" b="1" dirty="0">
              <a:solidFill>
                <a:schemeClr val="bg1"/>
              </a:solidFill>
            </a:endParaRP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Slough</a:t>
            </a: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Windsor and Maidenhead</a:t>
            </a: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Bracknell Forest </a:t>
            </a: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Surrey Heath</a:t>
            </a: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North-East Hampshire and Farnham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20">
            <a:extLst>
              <a:ext uri="{FF2B5EF4-FFF2-40B4-BE49-F238E27FC236}">
                <a16:creationId xmlns:a16="http://schemas.microsoft.com/office/drawing/2014/main" id="{A78633FF-2169-A442-CA15-8D75C0499FAD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3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FC682D-B3C7-5DB8-B51E-0C2959634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7161A6-101F-9B4C-D795-1E6E34A72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519" y="2000985"/>
            <a:ext cx="1504884" cy="6077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EB3D44-5299-384B-ED67-447BABE428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519" y="6788864"/>
            <a:ext cx="1651819" cy="16518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3057B2-D27E-B4B2-8408-04F580E6BC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518" y="3343018"/>
            <a:ext cx="1504884" cy="151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96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CB704-D022-58E8-FD52-8DB7A97BD9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C22898E-FC59-9D24-F370-7F58D63E6342}"/>
              </a:ext>
            </a:extLst>
          </p:cNvPr>
          <p:cNvSpPr/>
          <p:nvPr/>
        </p:nvSpPr>
        <p:spPr>
          <a:xfrm>
            <a:off x="2344994" y="7631911"/>
            <a:ext cx="4513006" cy="1404431"/>
          </a:xfrm>
          <a:prstGeom prst="rect">
            <a:avLst/>
          </a:prstGeom>
          <a:solidFill>
            <a:srgbClr val="0071B9">
              <a:alpha val="392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A934E-314D-384D-73DA-B6D59AC25085}"/>
              </a:ext>
            </a:extLst>
          </p:cNvPr>
          <p:cNvSpPr/>
          <p:nvPr/>
        </p:nvSpPr>
        <p:spPr>
          <a:xfrm>
            <a:off x="2351934" y="5567634"/>
            <a:ext cx="4513006" cy="1404431"/>
          </a:xfrm>
          <a:prstGeom prst="rect">
            <a:avLst/>
          </a:prstGeom>
          <a:solidFill>
            <a:srgbClr val="0071B9">
              <a:alpha val="392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sp>
        <p:nvSpPr>
          <p:cNvPr id="2" name="Text Box 160">
            <a:extLst>
              <a:ext uri="{FF2B5EF4-FFF2-40B4-BE49-F238E27FC236}">
                <a16:creationId xmlns:a16="http://schemas.microsoft.com/office/drawing/2014/main" id="{11F4C3AE-BAC4-3886-280A-57CCC009951E}"/>
              </a:ext>
            </a:extLst>
          </p:cNvPr>
          <p:cNvSpPr txBox="1"/>
          <p:nvPr/>
        </p:nvSpPr>
        <p:spPr>
          <a:xfrm>
            <a:off x="2542141" y="610938"/>
            <a:ext cx="3939341" cy="5622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</a:t>
            </a:r>
            <a:r>
              <a:rPr lang="en-US" sz="2800" b="1" kern="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LeDeR</a:t>
            </a:r>
            <a:endParaRPr lang="en-GB" sz="2800" b="1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C2D65C-2781-0A13-BA84-DE09D9C82DE2}"/>
              </a:ext>
            </a:extLst>
          </p:cNvPr>
          <p:cNvSpPr txBox="1"/>
          <p:nvPr/>
        </p:nvSpPr>
        <p:spPr>
          <a:xfrm>
            <a:off x="2542142" y="1503762"/>
            <a:ext cx="3740672" cy="74276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When someone with learning disabilities or autism dies, we learn about their care and support. 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This is called a </a:t>
            </a:r>
            <a:r>
              <a:rPr lang="en-GB" sz="1800" b="1" dirty="0" err="1">
                <a:solidFill>
                  <a:schemeClr val="bg1"/>
                </a:solidFill>
              </a:rPr>
              <a:t>LeDeR</a:t>
            </a:r>
            <a:r>
              <a:rPr lang="en-GB" sz="1800" b="1" dirty="0">
                <a:solidFill>
                  <a:schemeClr val="bg1"/>
                </a:solidFill>
              </a:rPr>
              <a:t> review</a:t>
            </a:r>
            <a:r>
              <a:rPr lang="en-GB" sz="1800" dirty="0">
                <a:solidFill>
                  <a:schemeClr val="bg1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dirty="0" err="1">
                <a:solidFill>
                  <a:schemeClr val="bg1"/>
                </a:solidFill>
              </a:rPr>
              <a:t>LeDeR</a:t>
            </a:r>
            <a:r>
              <a:rPr lang="en-GB" sz="1800" dirty="0">
                <a:solidFill>
                  <a:schemeClr val="bg1"/>
                </a:solidFill>
              </a:rPr>
              <a:t> reviews help us to make </a:t>
            </a:r>
            <a:r>
              <a:rPr lang="en-GB" sz="1800" b="1" dirty="0">
                <a:solidFill>
                  <a:schemeClr val="bg1"/>
                </a:solidFill>
              </a:rPr>
              <a:t>health</a:t>
            </a:r>
            <a:r>
              <a:rPr lang="en-GB" sz="1800" dirty="0">
                <a:solidFill>
                  <a:schemeClr val="bg1"/>
                </a:solidFill>
              </a:rPr>
              <a:t> and </a:t>
            </a:r>
            <a:r>
              <a:rPr lang="en-GB" sz="1800" b="1" dirty="0">
                <a:solidFill>
                  <a:schemeClr val="bg1"/>
                </a:solidFill>
              </a:rPr>
              <a:t>care services </a:t>
            </a:r>
            <a:r>
              <a:rPr lang="en-GB" sz="1800" dirty="0">
                <a:solidFill>
                  <a:schemeClr val="bg1"/>
                </a:solidFill>
              </a:rPr>
              <a:t>better. </a:t>
            </a: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Health services </a:t>
            </a:r>
            <a:r>
              <a:rPr lang="en-GB" sz="1800" dirty="0">
                <a:solidFill>
                  <a:schemeClr val="bg1"/>
                </a:solidFill>
              </a:rPr>
              <a:t>– some examples:</a:t>
            </a: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hospitals </a:t>
            </a: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GPs</a:t>
            </a: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Care services </a:t>
            </a:r>
            <a:r>
              <a:rPr lang="en-GB" sz="1800" dirty="0">
                <a:solidFill>
                  <a:schemeClr val="bg1"/>
                </a:solidFill>
              </a:rPr>
              <a:t>– some examples:</a:t>
            </a: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care homes</a:t>
            </a: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help in your own home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20">
            <a:extLst>
              <a:ext uri="{FF2B5EF4-FFF2-40B4-BE49-F238E27FC236}">
                <a16:creationId xmlns:a16="http://schemas.microsoft.com/office/drawing/2014/main" id="{5F4C2924-A32F-D35D-35AD-7ACA3BE5678D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4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F8E869-5E32-C42D-DC9E-2D19AC2E28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EBB20D0-A730-0805-614F-1237CFCE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8" y="1503762"/>
            <a:ext cx="1511068" cy="151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D09120-A590-7826-203D-2CFE3B185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48" y="3625056"/>
            <a:ext cx="1388516" cy="13885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5590B9D-7E81-6848-8C21-EE543C2172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287" y="5534701"/>
            <a:ext cx="1430177" cy="14373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92E0D0-8693-010B-D81E-918B9695C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484" y="7577416"/>
            <a:ext cx="1511068" cy="151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56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467426-5A65-95E1-58D4-2D38C334B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0">
            <a:extLst>
              <a:ext uri="{FF2B5EF4-FFF2-40B4-BE49-F238E27FC236}">
                <a16:creationId xmlns:a16="http://schemas.microsoft.com/office/drawing/2014/main" id="{7394C3A1-91A6-0AFA-E4E1-069D37DDD601}"/>
              </a:ext>
            </a:extLst>
          </p:cNvPr>
          <p:cNvSpPr txBox="1"/>
          <p:nvPr/>
        </p:nvSpPr>
        <p:spPr>
          <a:xfrm>
            <a:off x="2542141" y="610938"/>
            <a:ext cx="3939341" cy="5622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this report</a:t>
            </a:r>
            <a:endParaRPr lang="en-GB" sz="2800" b="1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8DD9E9-A11D-CDB7-07B0-DDD596C659F5}"/>
              </a:ext>
            </a:extLst>
          </p:cNvPr>
          <p:cNvSpPr txBox="1"/>
          <p:nvPr/>
        </p:nvSpPr>
        <p:spPr>
          <a:xfrm>
            <a:off x="2542141" y="1451889"/>
            <a:ext cx="3740672" cy="78431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This report tells you: </a:t>
            </a: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how many people’s deaths were reported to </a:t>
            </a:r>
            <a:r>
              <a:rPr lang="en-GB" sz="1800" dirty="0" err="1">
                <a:solidFill>
                  <a:schemeClr val="bg1"/>
                </a:solidFill>
              </a:rPr>
              <a:t>LeDeR</a:t>
            </a:r>
            <a:r>
              <a:rPr lang="en-GB" sz="1800" dirty="0">
                <a:solidFill>
                  <a:schemeClr val="bg1"/>
                </a:solidFill>
              </a:rPr>
              <a:t> between 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April 2023 and March 2024</a:t>
            </a: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the reasons why the deaths happened</a:t>
            </a: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things we have learned </a:t>
            </a: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285750" indent="-1968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our plans for making health and care services better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20">
            <a:extLst>
              <a:ext uri="{FF2B5EF4-FFF2-40B4-BE49-F238E27FC236}">
                <a16:creationId xmlns:a16="http://schemas.microsoft.com/office/drawing/2014/main" id="{C39B4B68-2951-6B51-E448-70E056BD51F7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5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06AF46-89EF-BD3C-0782-83ED2F8A3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A2241C-720A-58CE-D636-0C95E3268A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98" y="8206107"/>
            <a:ext cx="1413182" cy="14131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D4FABE-31AA-F6A0-BFFF-30788C2FF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98" y="6148861"/>
            <a:ext cx="1522771" cy="15227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B793B9-86DC-DA61-B1ED-67FE90E343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803" y="4124306"/>
            <a:ext cx="1522772" cy="15227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F2DE4C-7EAE-87A0-0FB3-E4EBC16C6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059" y="2004775"/>
            <a:ext cx="1522773" cy="152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206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444452-270D-DCA3-DF3B-B2FA07C11F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0">
            <a:extLst>
              <a:ext uri="{FF2B5EF4-FFF2-40B4-BE49-F238E27FC236}">
                <a16:creationId xmlns:a16="http://schemas.microsoft.com/office/drawing/2014/main" id="{BEED659F-D5A7-F76B-3B89-31D95A04A42F}"/>
              </a:ext>
            </a:extLst>
          </p:cNvPr>
          <p:cNvSpPr txBox="1"/>
          <p:nvPr/>
        </p:nvSpPr>
        <p:spPr>
          <a:xfrm>
            <a:off x="2542141" y="610938"/>
            <a:ext cx="4065829" cy="5622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and improving</a:t>
            </a:r>
            <a:endParaRPr lang="en-GB" sz="2800" b="1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C7D62A-F71A-9F29-F2B3-E1BF77F50AAA}"/>
              </a:ext>
            </a:extLst>
          </p:cNvPr>
          <p:cNvSpPr txBox="1"/>
          <p:nvPr/>
        </p:nvSpPr>
        <p:spPr>
          <a:xfrm>
            <a:off x="2542142" y="1579869"/>
            <a:ext cx="3858658" cy="7843173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The things we learn from </a:t>
            </a:r>
            <a:r>
              <a:rPr lang="en-GB" sz="1800" dirty="0" err="1">
                <a:solidFill>
                  <a:schemeClr val="bg1"/>
                </a:solidFill>
              </a:rPr>
              <a:t>LeDeR</a:t>
            </a:r>
            <a:r>
              <a:rPr lang="en-GB" sz="1800" dirty="0">
                <a:solidFill>
                  <a:schemeClr val="bg1"/>
                </a:solidFill>
              </a:rPr>
              <a:t> reviews help us to: 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Make care better 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We find out about poor care. 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We do things to make it better. </a:t>
            </a: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Reduce health inequality 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Health inequality is when some people have worse health and care than other people. This happens because of things like disability, race, and where people live.</a:t>
            </a: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Prevent early deaths 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Good care helps people to be healthier and live longer. 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20">
            <a:extLst>
              <a:ext uri="{FF2B5EF4-FFF2-40B4-BE49-F238E27FC236}">
                <a16:creationId xmlns:a16="http://schemas.microsoft.com/office/drawing/2014/main" id="{773470FC-D44D-43CD-4E55-64265513CF37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6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7D7CE0-5F78-3FD4-7D53-F41CEAA42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16AD9-AAB1-82DB-BD71-C70531A97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40" y="5121538"/>
            <a:ext cx="1893072" cy="18930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F19E9E-F26A-081E-3F55-3C4514850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43" y="2517530"/>
            <a:ext cx="1780353" cy="18930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B2D2A5-4046-1390-1FCC-82DF20C428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40" y="7870405"/>
            <a:ext cx="1825783" cy="18257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0791513-5A08-3817-9CA0-D7F6107E4D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013" y="775183"/>
            <a:ext cx="1457326" cy="145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051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5B7B43-9941-8E3A-0F0A-C408D7752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0">
            <a:extLst>
              <a:ext uri="{FF2B5EF4-FFF2-40B4-BE49-F238E27FC236}">
                <a16:creationId xmlns:a16="http://schemas.microsoft.com/office/drawing/2014/main" id="{67430EC4-F151-E2EE-01A3-1C8B6C5376A1}"/>
              </a:ext>
            </a:extLst>
          </p:cNvPr>
          <p:cNvSpPr txBox="1"/>
          <p:nvPr/>
        </p:nvSpPr>
        <p:spPr>
          <a:xfrm>
            <a:off x="2542141" y="610938"/>
            <a:ext cx="3939341" cy="5622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b="1" kern="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LeDeR</a:t>
            </a:r>
            <a:r>
              <a:rPr lang="en-US" sz="28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reviews</a:t>
            </a:r>
            <a:endParaRPr lang="en-GB" sz="2800" b="1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3DED08-4031-D94B-9838-9D11617E8C38}"/>
              </a:ext>
            </a:extLst>
          </p:cNvPr>
          <p:cNvSpPr txBox="1"/>
          <p:nvPr/>
        </p:nvSpPr>
        <p:spPr>
          <a:xfrm>
            <a:off x="2542140" y="1594293"/>
            <a:ext cx="3855702" cy="742767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There are 2 types of </a:t>
            </a:r>
            <a:r>
              <a:rPr lang="en-GB" sz="1800" dirty="0" err="1">
                <a:solidFill>
                  <a:schemeClr val="bg1"/>
                </a:solidFill>
              </a:rPr>
              <a:t>LeDeR</a:t>
            </a:r>
            <a:r>
              <a:rPr lang="en-GB" sz="1800" dirty="0">
                <a:solidFill>
                  <a:schemeClr val="bg1"/>
                </a:solidFill>
              </a:rPr>
              <a:t> review: </a:t>
            </a:r>
            <a:r>
              <a:rPr lang="en-GB" sz="1800" b="1" dirty="0">
                <a:solidFill>
                  <a:schemeClr val="bg1"/>
                </a:solidFill>
              </a:rPr>
              <a:t>initial </a:t>
            </a:r>
            <a:r>
              <a:rPr lang="en-GB" sz="1800" dirty="0">
                <a:solidFill>
                  <a:schemeClr val="bg1"/>
                </a:solidFill>
              </a:rPr>
              <a:t>and </a:t>
            </a:r>
            <a:r>
              <a:rPr lang="en-GB" sz="1800" b="1" dirty="0">
                <a:solidFill>
                  <a:schemeClr val="bg1"/>
                </a:solidFill>
              </a:rPr>
              <a:t>focused</a:t>
            </a:r>
            <a:r>
              <a:rPr lang="en-GB" sz="1800" dirty="0">
                <a:solidFill>
                  <a:schemeClr val="bg1"/>
                </a:solidFill>
              </a:rPr>
              <a:t>. </a:t>
            </a:r>
            <a:br>
              <a:rPr lang="en-GB" sz="1800" b="1" dirty="0">
                <a:solidFill>
                  <a:schemeClr val="bg1"/>
                </a:solidFill>
              </a:rPr>
            </a:br>
            <a:endParaRPr lang="en-GB" sz="18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Initial</a:t>
            </a:r>
            <a:r>
              <a:rPr lang="en-GB" sz="1800" dirty="0">
                <a:solidFill>
                  <a:srgbClr val="0071B9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Every death which is reported to us gets an </a:t>
            </a:r>
            <a:r>
              <a:rPr lang="en-GB" sz="1800" b="1" dirty="0">
                <a:solidFill>
                  <a:schemeClr val="bg1"/>
                </a:solidFill>
              </a:rPr>
              <a:t>initial review</a:t>
            </a:r>
            <a:r>
              <a:rPr lang="en-GB" sz="180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71B9"/>
                </a:solidFill>
              </a:rPr>
              <a:t>Focused 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We do a detailed </a:t>
            </a:r>
            <a:r>
              <a:rPr lang="en-GB" sz="1800" b="1" dirty="0">
                <a:solidFill>
                  <a:schemeClr val="bg1"/>
                </a:solidFill>
              </a:rPr>
              <a:t>focused review </a:t>
            </a:r>
            <a:r>
              <a:rPr lang="en-GB" sz="1800" dirty="0">
                <a:solidFill>
                  <a:schemeClr val="bg1"/>
                </a:solidFill>
              </a:rPr>
              <a:t>when the person who died: </a:t>
            </a: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had autism but not a learning disability </a:t>
            </a: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was from an ethnic minority</a:t>
            </a: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342900" indent="-254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did not get good care or treatment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20">
            <a:extLst>
              <a:ext uri="{FF2B5EF4-FFF2-40B4-BE49-F238E27FC236}">
                <a16:creationId xmlns:a16="http://schemas.microsoft.com/office/drawing/2014/main" id="{D1660E16-2A7D-9B2A-88FF-1454B42AA35D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7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E24798-C4AC-4B29-BB84-7C7914913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82B268-9F71-1107-5D97-F948AE3A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30618" y="2316482"/>
            <a:ext cx="1647825" cy="1781175"/>
            <a:chOff x="460158" y="2529450"/>
            <a:chExt cx="1647825" cy="1781175"/>
          </a:xfrm>
        </p:grpSpPr>
        <p:pic>
          <p:nvPicPr>
            <p:cNvPr id="6" name="Picture 5" descr="Timeline&#10;&#10;Description automatically generated">
              <a:extLst>
                <a:ext uri="{FF2B5EF4-FFF2-40B4-BE49-F238E27FC236}">
                  <a16:creationId xmlns:a16="http://schemas.microsoft.com/office/drawing/2014/main" id="{51CA904F-1EFA-65F1-89D4-7FC4CE4320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158" y="2529450"/>
              <a:ext cx="1647825" cy="17811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8F3B09F-10E4-DF8F-8008-682549A24FC0}"/>
                </a:ext>
              </a:extLst>
            </p:cNvPr>
            <p:cNvSpPr/>
            <p:nvPr/>
          </p:nvSpPr>
          <p:spPr>
            <a:xfrm>
              <a:off x="804963" y="2652640"/>
              <a:ext cx="980440" cy="351155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2000" b="1">
                  <a:solidFill>
                    <a:srgbClr val="00B050"/>
                  </a:solidFill>
                  <a:effectLst/>
                  <a:latin typeface="FS Me" panose="02000506040000020004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Initial</a:t>
              </a:r>
              <a:endParaRPr lang="en-GB" sz="1100">
                <a:solidFill>
                  <a:srgbClr val="00B05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F2F5E69-D6C3-68D6-3A05-3867B3176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92518" y="4931756"/>
            <a:ext cx="1685925" cy="1695450"/>
            <a:chOff x="435393" y="5209150"/>
            <a:chExt cx="1685925" cy="1695450"/>
          </a:xfrm>
        </p:grpSpPr>
        <p:pic>
          <p:nvPicPr>
            <p:cNvPr id="8" name="Picture 7" descr="Timeline&#10;&#10;Description automatically generated">
              <a:extLst>
                <a:ext uri="{FF2B5EF4-FFF2-40B4-BE49-F238E27FC236}">
                  <a16:creationId xmlns:a16="http://schemas.microsoft.com/office/drawing/2014/main" id="{A1DB4F21-BF12-42CB-E2AA-ACA3630D69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393" y="5209150"/>
              <a:ext cx="1685925" cy="16954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7B5AB47-1AC9-50D8-8617-73EDB574B243}"/>
                </a:ext>
              </a:extLst>
            </p:cNvPr>
            <p:cNvSpPr/>
            <p:nvPr/>
          </p:nvSpPr>
          <p:spPr>
            <a:xfrm>
              <a:off x="788453" y="5325355"/>
              <a:ext cx="1011555" cy="359410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b="1" dirty="0">
                  <a:solidFill>
                    <a:srgbClr val="C00000"/>
                  </a:solidFill>
                  <a:effectLst/>
                  <a:latin typeface="FS Me" panose="02000506040000020004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Focused</a:t>
              </a:r>
              <a:endPara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E7F483D1-1979-1140-4D28-B0BE293C9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88" y="7379267"/>
            <a:ext cx="1591310" cy="15913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4971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0CFD8D-1213-C9F3-9F74-9DDA5F7A11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sp>
        <p:nvSpPr>
          <p:cNvPr id="3" name="Text Box 160">
            <a:extLst>
              <a:ext uri="{FF2B5EF4-FFF2-40B4-BE49-F238E27FC236}">
                <a16:creationId xmlns:a16="http://schemas.microsoft.com/office/drawing/2014/main" id="{B65FD712-23A1-EE99-41FF-F646FCE479F2}"/>
              </a:ext>
            </a:extLst>
          </p:cNvPr>
          <p:cNvSpPr txBox="1"/>
          <p:nvPr/>
        </p:nvSpPr>
        <p:spPr>
          <a:xfrm>
            <a:off x="2542141" y="610938"/>
            <a:ext cx="3939341" cy="5622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work this year </a:t>
            </a:r>
            <a:endParaRPr lang="en-GB" sz="2800" b="1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261581-EA4F-E984-3DD9-629E63F4E265}"/>
              </a:ext>
            </a:extLst>
          </p:cNvPr>
          <p:cNvSpPr txBox="1"/>
          <p:nvPr/>
        </p:nvSpPr>
        <p:spPr>
          <a:xfrm>
            <a:off x="2542140" y="1594293"/>
            <a:ext cx="3855702" cy="742767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This year we have:</a:t>
            </a:r>
            <a:br>
              <a:rPr lang="en-GB" sz="1800" b="1" dirty="0">
                <a:solidFill>
                  <a:schemeClr val="bg1"/>
                </a:solidFill>
              </a:rPr>
            </a:br>
            <a:endParaRPr lang="en-GB" sz="1800" b="1" dirty="0">
              <a:solidFill>
                <a:schemeClr val="bg1"/>
              </a:solidFill>
            </a:endParaRPr>
          </a:p>
          <a:p>
            <a:pPr marL="342900" indent="-1666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employed 2 new reviewers</a:t>
            </a: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342900" indent="-1666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improved how we check the quality of reviews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 </a:t>
            </a: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342900" indent="-1666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finished reviews more quickly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 </a:t>
            </a: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 marL="342900" indent="-1666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1"/>
                </a:solidFill>
              </a:rPr>
              <a:t>involved more people, with different skills, in checking and finishing reviews</a:t>
            </a:r>
            <a:endParaRPr lang="en-GB" sz="1600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96DAE72-3BE4-E2FF-583F-E104DCF32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66946" y="1350205"/>
            <a:ext cx="1758745" cy="1537480"/>
            <a:chOff x="169852" y="985224"/>
            <a:chExt cx="2128520" cy="1800225"/>
          </a:xfrm>
        </p:grpSpPr>
        <p:pic>
          <p:nvPicPr>
            <p:cNvPr id="5" name="Picture 4" descr="Icon&#10;&#10;Description automatically generated">
              <a:extLst>
                <a:ext uri="{FF2B5EF4-FFF2-40B4-BE49-F238E27FC236}">
                  <a16:creationId xmlns:a16="http://schemas.microsoft.com/office/drawing/2014/main" id="{3F6EAAB9-519F-0AA0-2356-D122E9C606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943" b="52803"/>
            <a:stretch/>
          </p:blipFill>
          <p:spPr bwMode="auto">
            <a:xfrm>
              <a:off x="1037262" y="985224"/>
              <a:ext cx="1261110" cy="18002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" name="Picture 5" descr="Icon&#10;&#10;Description automatically generated">
              <a:extLst>
                <a:ext uri="{FF2B5EF4-FFF2-40B4-BE49-F238E27FC236}">
                  <a16:creationId xmlns:a16="http://schemas.microsoft.com/office/drawing/2014/main" id="{4A72CEF2-0704-1EBA-2B2D-D3CDFA476D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798" t="-3037" r="32719" b="68036"/>
            <a:stretch/>
          </p:blipFill>
          <p:spPr bwMode="auto">
            <a:xfrm>
              <a:off x="169852" y="1373209"/>
              <a:ext cx="1387475" cy="13862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8BF989F4-A48F-5482-F7B3-A11FC276B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0" r="13851"/>
          <a:stretch/>
        </p:blipFill>
        <p:spPr bwMode="auto">
          <a:xfrm>
            <a:off x="501157" y="3354000"/>
            <a:ext cx="1256791" cy="17217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54DB0C-9AF9-F732-DAC6-3708E4F74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5" r="9961" b="4938"/>
          <a:stretch/>
        </p:blipFill>
        <p:spPr bwMode="auto">
          <a:xfrm>
            <a:off x="434430" y="7819099"/>
            <a:ext cx="1323518" cy="15347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011B44-EEF1-E8E3-7529-F20E9466A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299" y="5564295"/>
            <a:ext cx="1637265" cy="1637265"/>
          </a:xfrm>
          <a:prstGeom prst="rect">
            <a:avLst/>
          </a:prstGeom>
        </p:spPr>
      </p:pic>
      <p:sp>
        <p:nvSpPr>
          <p:cNvPr id="10" name="Slide Number Placeholder 20">
            <a:extLst>
              <a:ext uri="{FF2B5EF4-FFF2-40B4-BE49-F238E27FC236}">
                <a16:creationId xmlns:a16="http://schemas.microsoft.com/office/drawing/2014/main" id="{6717C2E4-9E8F-D5DC-8D5B-7F279019BCC6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8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0417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BFF158-2D49-7640-EF59-637AD6132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0">
            <a:extLst>
              <a:ext uri="{FF2B5EF4-FFF2-40B4-BE49-F238E27FC236}">
                <a16:creationId xmlns:a16="http://schemas.microsoft.com/office/drawing/2014/main" id="{46DAE35A-E382-B40B-FF0C-3003D40A47C2}"/>
              </a:ext>
            </a:extLst>
          </p:cNvPr>
          <p:cNvSpPr txBox="1"/>
          <p:nvPr/>
        </p:nvSpPr>
        <p:spPr>
          <a:xfrm>
            <a:off x="2542141" y="610938"/>
            <a:ext cx="3884059" cy="56228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kern="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year’s reviews </a:t>
            </a:r>
            <a:endParaRPr lang="en-GB" sz="2800" b="1" kern="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1A516D-A149-1F6E-5F21-400E27FB236B}"/>
              </a:ext>
            </a:extLst>
          </p:cNvPr>
          <p:cNvSpPr txBox="1"/>
          <p:nvPr/>
        </p:nvSpPr>
        <p:spPr>
          <a:xfrm>
            <a:off x="2542141" y="1613745"/>
            <a:ext cx="3786088" cy="742767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39 </a:t>
            </a:r>
            <a:r>
              <a:rPr lang="en-GB" sz="1800" dirty="0">
                <a:solidFill>
                  <a:schemeClr val="bg1"/>
                </a:solidFill>
              </a:rPr>
              <a:t>deaths were reported to us this year: </a:t>
            </a:r>
            <a:r>
              <a:rPr lang="en-GB" sz="1800" b="1" dirty="0">
                <a:solidFill>
                  <a:schemeClr val="bg1"/>
                </a:solidFill>
              </a:rPr>
              <a:t>19</a:t>
            </a:r>
            <a:r>
              <a:rPr lang="en-GB" sz="1800" dirty="0">
                <a:solidFill>
                  <a:schemeClr val="bg1"/>
                </a:solidFill>
              </a:rPr>
              <a:t> male, </a:t>
            </a:r>
            <a:r>
              <a:rPr lang="en-GB" sz="1800" b="1" dirty="0">
                <a:solidFill>
                  <a:schemeClr val="bg1"/>
                </a:solidFill>
              </a:rPr>
              <a:t>20</a:t>
            </a:r>
            <a:r>
              <a:rPr lang="en-GB" sz="1800" dirty="0">
                <a:solidFill>
                  <a:schemeClr val="bg1"/>
                </a:solidFill>
              </a:rPr>
              <a:t> female.  </a:t>
            </a: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2</a:t>
            </a:r>
            <a:r>
              <a:rPr lang="en-GB" sz="1800" dirty="0">
                <a:solidFill>
                  <a:schemeClr val="bg1"/>
                </a:solidFill>
              </a:rPr>
              <a:t> of these were children. 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These reviews were done by the </a:t>
            </a:r>
            <a:br>
              <a:rPr lang="en-GB" sz="18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Child Death Overview Panel. </a:t>
            </a:r>
          </a:p>
          <a:p>
            <a:pPr>
              <a:lnSpc>
                <a:spcPct val="150000"/>
              </a:lnSpc>
            </a:pPr>
            <a:br>
              <a:rPr lang="en-GB" sz="1800" dirty="0">
                <a:solidFill>
                  <a:schemeClr val="bg1"/>
                </a:solidFill>
              </a:rPr>
            </a:br>
            <a:br>
              <a:rPr lang="en-GB" sz="1800" dirty="0">
                <a:solidFill>
                  <a:schemeClr val="bg1"/>
                </a:solidFill>
              </a:rPr>
            </a:b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chemeClr val="bg1"/>
                </a:solidFill>
              </a:rPr>
              <a:t>3 </a:t>
            </a:r>
            <a:r>
              <a:rPr lang="en-GB" sz="1800" dirty="0">
                <a:solidFill>
                  <a:schemeClr val="bg1"/>
                </a:solidFill>
              </a:rPr>
              <a:t>of the deaths reported to us needed focused reviews. 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The youngest adult was </a:t>
            </a:r>
            <a:r>
              <a:rPr lang="en-GB" sz="1800" b="1" dirty="0">
                <a:solidFill>
                  <a:schemeClr val="bg1"/>
                </a:solidFill>
              </a:rPr>
              <a:t>38.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chemeClr val="bg1"/>
                </a:solidFill>
              </a:rPr>
              <a:t>The oldest was </a:t>
            </a:r>
            <a:r>
              <a:rPr lang="en-GB" sz="1800" b="1" dirty="0">
                <a:solidFill>
                  <a:schemeClr val="bg1"/>
                </a:solidFill>
              </a:rPr>
              <a:t>90.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20">
            <a:extLst>
              <a:ext uri="{FF2B5EF4-FFF2-40B4-BE49-F238E27FC236}">
                <a16:creationId xmlns:a16="http://schemas.microsoft.com/office/drawing/2014/main" id="{D4090732-1CC0-ED23-8C42-59FE3E8A4E18}"/>
              </a:ext>
            </a:extLst>
          </p:cNvPr>
          <p:cNvSpPr txBox="1">
            <a:spLocks/>
          </p:cNvSpPr>
          <p:nvPr/>
        </p:nvSpPr>
        <p:spPr>
          <a:xfrm>
            <a:off x="5007770" y="9344997"/>
            <a:ext cx="1600200" cy="3511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9938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3987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9815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9753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9691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9629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39567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59506" algn="l" defTabSz="419938" rtl="0" eaLnBrk="1" latinLnBrk="0" hangingPunct="1"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6D54E0-7829-4B4A-B4BE-038EE11A0F94}" type="slidenum">
              <a:rPr lang="en-US" sz="1600" b="1" smtClean="0">
                <a:solidFill>
                  <a:schemeClr val="bg1"/>
                </a:solidFill>
                <a:latin typeface="+mj-lt"/>
              </a:rPr>
              <a:pPr algn="r"/>
              <a:t>9</a:t>
            </a:fld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68064E-5F18-25A2-65C0-34A591E626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696188"/>
            <a:ext cx="6858000" cy="209812"/>
          </a:xfrm>
          <a:prstGeom prst="rect">
            <a:avLst/>
          </a:prstGeom>
          <a:solidFill>
            <a:srgbClr val="0071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1B9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AB7EF7-17C7-927A-E613-DBF2DE4FF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930" y="1051992"/>
            <a:ext cx="1333293" cy="13332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4D5E94-7D2F-63D5-3E88-6B0385B54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25" y="3473153"/>
            <a:ext cx="1609754" cy="160975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125CA3B-38E4-4891-6714-67EFE3869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39201" y="5723978"/>
            <a:ext cx="1466855" cy="1452555"/>
            <a:chOff x="435393" y="5209150"/>
            <a:chExt cx="1685925" cy="1695450"/>
          </a:xfrm>
        </p:grpSpPr>
        <p:pic>
          <p:nvPicPr>
            <p:cNvPr id="11" name="Picture 10" descr="Timeline&#10;&#10;Description automatically generated">
              <a:extLst>
                <a:ext uri="{FF2B5EF4-FFF2-40B4-BE49-F238E27FC236}">
                  <a16:creationId xmlns:a16="http://schemas.microsoft.com/office/drawing/2014/main" id="{6B5883EB-B8B3-547C-1842-0F98582E64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393" y="5209150"/>
              <a:ext cx="1685925" cy="16954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DA622E4-7828-8441-0B9E-8E450590B8B1}"/>
                </a:ext>
              </a:extLst>
            </p:cNvPr>
            <p:cNvSpPr/>
            <p:nvPr/>
          </p:nvSpPr>
          <p:spPr>
            <a:xfrm>
              <a:off x="788453" y="5325355"/>
              <a:ext cx="1011555" cy="359410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b="1" dirty="0">
                  <a:solidFill>
                    <a:srgbClr val="C00000"/>
                  </a:solidFill>
                  <a:effectLst/>
                  <a:latin typeface="FS Me" panose="02000506040000020004" pitchFamily="50" charset="0"/>
                  <a:ea typeface="Calibri" panose="020F0502020204030204" pitchFamily="34" charset="0"/>
                  <a:cs typeface="Times New Roman" panose="02020603050405020304" pitchFamily="18" charset="0"/>
                </a:rPr>
                <a:t>Focused</a:t>
              </a:r>
              <a:endParaRPr lang="en-GB" sz="105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F316C50-7417-16B6-4E8A-5C6957115B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76247" y="7991635"/>
            <a:ext cx="1820385" cy="1318950"/>
            <a:chOff x="212742" y="7821899"/>
            <a:chExt cx="1820385" cy="131895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F1A86A6-5355-1836-A6E3-84A0265E3197}"/>
                </a:ext>
              </a:extLst>
            </p:cNvPr>
            <p:cNvSpPr txBox="1"/>
            <p:nvPr/>
          </p:nvSpPr>
          <p:spPr>
            <a:xfrm>
              <a:off x="386360" y="8740739"/>
              <a:ext cx="69686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schemeClr val="accent3"/>
                  </a:solidFill>
                </a:rPr>
                <a:t>38</a:t>
              </a:r>
              <a:endParaRPr lang="en-GB" sz="2000" dirty="0">
                <a:solidFill>
                  <a:schemeClr val="accent3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3786413-49B3-9A51-120D-B90C18782289}"/>
                </a:ext>
              </a:extLst>
            </p:cNvPr>
            <p:cNvSpPr txBox="1"/>
            <p:nvPr/>
          </p:nvSpPr>
          <p:spPr>
            <a:xfrm>
              <a:off x="1331302" y="8736299"/>
              <a:ext cx="59362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schemeClr val="accent3"/>
                  </a:solidFill>
                </a:rPr>
                <a:t>90</a:t>
              </a:r>
              <a:endParaRPr lang="en-GB" sz="2000" dirty="0">
                <a:solidFill>
                  <a:schemeClr val="accent3"/>
                </a:solidFill>
              </a:endParaRPr>
            </a:p>
          </p:txBody>
        </p:sp>
        <p:pic>
          <p:nvPicPr>
            <p:cNvPr id="18" name="Graphic 17" descr="Man with solid fill">
              <a:extLst>
                <a:ext uri="{FF2B5EF4-FFF2-40B4-BE49-F238E27FC236}">
                  <a16:creationId xmlns:a16="http://schemas.microsoft.com/office/drawing/2014/main" id="{CE155634-BDE1-289E-9E91-AF58C4C993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12742" y="7862887"/>
              <a:ext cx="848463" cy="848463"/>
            </a:xfrm>
            <a:prstGeom prst="rect">
              <a:avLst/>
            </a:prstGeom>
          </p:spPr>
        </p:pic>
        <p:pic>
          <p:nvPicPr>
            <p:cNvPr id="20" name="Graphic 19" descr="Woman with solid fill">
              <a:extLst>
                <a:ext uri="{FF2B5EF4-FFF2-40B4-BE49-F238E27FC236}">
                  <a16:creationId xmlns:a16="http://schemas.microsoft.com/office/drawing/2014/main" id="{F0E407D9-A484-5DD7-7F0D-306F1B751A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118727" y="7821899"/>
              <a:ext cx="914400" cy="914400"/>
            </a:xfrm>
            <a:prstGeom prst="rect">
              <a:avLst/>
            </a:prstGeom>
          </p:spPr>
        </p:pic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995619CC-A8EA-D3DB-C5AF-6426473A094C}"/>
                </a:ext>
              </a:extLst>
            </p:cNvPr>
            <p:cNvSpPr/>
            <p:nvPr/>
          </p:nvSpPr>
          <p:spPr>
            <a:xfrm>
              <a:off x="927672" y="8111160"/>
              <a:ext cx="390525" cy="295537"/>
            </a:xfrm>
            <a:prstGeom prst="right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35646147"/>
      </p:ext>
    </p:extLst>
  </p:cSld>
  <p:clrMapOvr>
    <a:masterClrMapping/>
  </p:clrMapOvr>
</p:sld>
</file>

<file path=ppt/theme/theme1.xml><?xml version="1.0" encoding="utf-8"?>
<a:theme xmlns:a="http://schemas.openxmlformats.org/drawingml/2006/main" name="Basic-4-Pics-Left-Heading">
  <a:themeElements>
    <a:clrScheme name="SWYT NHS colours">
      <a:dk1>
        <a:srgbClr val="000000"/>
      </a:dk1>
      <a:lt1>
        <a:srgbClr val="FFFFFF"/>
      </a:lt1>
      <a:dk2>
        <a:srgbClr val="005EB8"/>
      </a:dk2>
      <a:lt2>
        <a:srgbClr val="E8EDEE"/>
      </a:lt2>
      <a:accent1>
        <a:srgbClr val="FFB81C"/>
      </a:accent1>
      <a:accent2>
        <a:srgbClr val="78BE20"/>
      </a:accent2>
      <a:accent3>
        <a:srgbClr val="AE2573"/>
      </a:accent3>
      <a:accent4>
        <a:srgbClr val="330072"/>
      </a:accent4>
      <a:accent5>
        <a:srgbClr val="7C2855"/>
      </a:accent5>
      <a:accent6>
        <a:srgbClr val="425563"/>
      </a:accent6>
      <a:hlink>
        <a:srgbClr val="00A9CE"/>
      </a:hlink>
      <a:folHlink>
        <a:srgbClr val="00308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swypftTheme1</Template>
  <TotalTime>14357</TotalTime>
  <Words>1002</Words>
  <Application>Microsoft Office PowerPoint</Application>
  <PresentationFormat>A4 Paper (210x297 mm)</PresentationFormat>
  <Paragraphs>214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Gothic</vt:lpstr>
      <vt:lpstr>FS Me</vt:lpstr>
      <vt:lpstr>Segoe UI</vt:lpstr>
      <vt:lpstr>Basic-4-Pics-Left-Heading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Photosymbols</Company>
  <LinksUpToDate>false</LinksUpToDate>
  <SharedDoc>false</SharedDoc>
  <HyperlinkBase>www.photosymbols.com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Heading (may go over several lines)</dc:title>
  <dc:subject>Easy Read Information</dc:subject>
  <dc:creator>Clare Tarling</dc:creator>
  <cp:keywords>photosymbols, photosymbol, easy read, accessible, information, disability, equality, learning disability, learning difficulties, easy, template,</cp:keywords>
  <dc:description>© Copyright Photosymbols Limited. All Rights Reserved. These templates are only available to our subscribers.</dc:description>
  <cp:lastModifiedBy>Clare Tarling</cp:lastModifiedBy>
  <cp:revision>130</cp:revision>
  <dcterms:created xsi:type="dcterms:W3CDTF">2017-10-24T13:04:09Z</dcterms:created>
  <dcterms:modified xsi:type="dcterms:W3CDTF">2025-04-04T07:38:03Z</dcterms:modified>
  <cp:category/>
</cp:coreProperties>
</file>