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8" r:id="rId3"/>
    <p:sldId id="261" r:id="rId4"/>
    <p:sldId id="264" r:id="rId5"/>
    <p:sldId id="284" r:id="rId6"/>
    <p:sldId id="263" r:id="rId7"/>
    <p:sldId id="262" r:id="rId8"/>
    <p:sldId id="265" r:id="rId9"/>
    <p:sldId id="281" r:id="rId10"/>
    <p:sldId id="259" r:id="rId11"/>
    <p:sldId id="260" r:id="rId12"/>
    <p:sldId id="272" r:id="rId13"/>
    <p:sldId id="278" r:id="rId14"/>
    <p:sldId id="279" r:id="rId15"/>
    <p:sldId id="268" r:id="rId16"/>
    <p:sldId id="285" r:id="rId17"/>
    <p:sldId id="286" r:id="rId18"/>
    <p:sldId id="280" r:id="rId19"/>
  </p:sldIdLst>
  <p:sldSz cx="12192000" cy="6858000"/>
  <p:notesSz cx="6889750" cy="96710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343" autoAdjust="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5558" cy="485232"/>
          </a:xfrm>
          <a:prstGeom prst="rect">
            <a:avLst/>
          </a:prstGeom>
        </p:spPr>
        <p:txBody>
          <a:bodyPr vert="horz" lIns="94631" tIns="47316" rIns="94631" bIns="47316" rtlCol="0"/>
          <a:lstStyle>
            <a:lvl1pPr algn="l">
              <a:defRPr sz="1200"/>
            </a:lvl1pPr>
          </a:lstStyle>
          <a:p>
            <a:endParaRPr lang="en-GB"/>
          </a:p>
        </p:txBody>
      </p:sp>
      <p:sp>
        <p:nvSpPr>
          <p:cNvPr id="3" name="Date Placeholder 2"/>
          <p:cNvSpPr>
            <a:spLocks noGrp="1"/>
          </p:cNvSpPr>
          <p:nvPr>
            <p:ph type="dt" idx="1"/>
          </p:nvPr>
        </p:nvSpPr>
        <p:spPr>
          <a:xfrm>
            <a:off x="3902597" y="0"/>
            <a:ext cx="2985558" cy="485232"/>
          </a:xfrm>
          <a:prstGeom prst="rect">
            <a:avLst/>
          </a:prstGeom>
        </p:spPr>
        <p:txBody>
          <a:bodyPr vert="horz" lIns="94631" tIns="47316" rIns="94631" bIns="47316" rtlCol="0"/>
          <a:lstStyle>
            <a:lvl1pPr algn="r">
              <a:defRPr sz="1200"/>
            </a:lvl1pPr>
          </a:lstStyle>
          <a:p>
            <a:fld id="{BF3C5DCD-B83E-4012-9268-B225556F1AFE}" type="datetimeFigureOut">
              <a:rPr lang="en-GB" smtClean="0"/>
              <a:t>23/03/2021</a:t>
            </a:fld>
            <a:endParaRPr lang="en-GB"/>
          </a:p>
        </p:txBody>
      </p:sp>
      <p:sp>
        <p:nvSpPr>
          <p:cNvPr id="4" name="Slide Image Placeholder 3"/>
          <p:cNvSpPr>
            <a:spLocks noGrp="1" noRot="1" noChangeAspect="1"/>
          </p:cNvSpPr>
          <p:nvPr>
            <p:ph type="sldImg" idx="2"/>
          </p:nvPr>
        </p:nvSpPr>
        <p:spPr>
          <a:xfrm>
            <a:off x="542925" y="1208088"/>
            <a:ext cx="5803900" cy="3265487"/>
          </a:xfrm>
          <a:prstGeom prst="rect">
            <a:avLst/>
          </a:prstGeom>
          <a:noFill/>
          <a:ln w="12700">
            <a:solidFill>
              <a:prstClr val="black"/>
            </a:solidFill>
          </a:ln>
        </p:spPr>
        <p:txBody>
          <a:bodyPr vert="horz" lIns="94631" tIns="47316" rIns="94631" bIns="47316" rtlCol="0" anchor="ctr"/>
          <a:lstStyle/>
          <a:p>
            <a:endParaRPr lang="en-GB"/>
          </a:p>
        </p:txBody>
      </p:sp>
      <p:sp>
        <p:nvSpPr>
          <p:cNvPr id="5" name="Notes Placeholder 4"/>
          <p:cNvSpPr>
            <a:spLocks noGrp="1"/>
          </p:cNvSpPr>
          <p:nvPr>
            <p:ph type="body" sz="quarter" idx="3"/>
          </p:nvPr>
        </p:nvSpPr>
        <p:spPr>
          <a:xfrm>
            <a:off x="688975" y="4654193"/>
            <a:ext cx="5511800" cy="3807976"/>
          </a:xfrm>
          <a:prstGeom prst="rect">
            <a:avLst/>
          </a:prstGeom>
        </p:spPr>
        <p:txBody>
          <a:bodyPr vert="horz" lIns="94631" tIns="47316" rIns="94631" bIns="47316"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185820"/>
            <a:ext cx="2985558" cy="485231"/>
          </a:xfrm>
          <a:prstGeom prst="rect">
            <a:avLst/>
          </a:prstGeom>
        </p:spPr>
        <p:txBody>
          <a:bodyPr vert="horz" lIns="94631" tIns="47316" rIns="94631" bIns="47316" rtlCol="0" anchor="b"/>
          <a:lstStyle>
            <a:lvl1pPr algn="l">
              <a:defRPr sz="1200"/>
            </a:lvl1pPr>
          </a:lstStyle>
          <a:p>
            <a:endParaRPr lang="en-GB"/>
          </a:p>
        </p:txBody>
      </p:sp>
      <p:sp>
        <p:nvSpPr>
          <p:cNvPr id="7" name="Slide Number Placeholder 6"/>
          <p:cNvSpPr>
            <a:spLocks noGrp="1"/>
          </p:cNvSpPr>
          <p:nvPr>
            <p:ph type="sldNum" sz="quarter" idx="5"/>
          </p:nvPr>
        </p:nvSpPr>
        <p:spPr>
          <a:xfrm>
            <a:off x="3902597" y="9185820"/>
            <a:ext cx="2985558" cy="485231"/>
          </a:xfrm>
          <a:prstGeom prst="rect">
            <a:avLst/>
          </a:prstGeom>
        </p:spPr>
        <p:txBody>
          <a:bodyPr vert="horz" lIns="94631" tIns="47316" rIns="94631" bIns="47316" rtlCol="0" anchor="b"/>
          <a:lstStyle>
            <a:lvl1pPr algn="r">
              <a:defRPr sz="1200"/>
            </a:lvl1pPr>
          </a:lstStyle>
          <a:p>
            <a:fld id="{485FF31A-1C3B-4846-BEF7-DD1680DCA125}" type="slidenum">
              <a:rPr lang="en-GB" smtClean="0"/>
              <a:t>‹#›</a:t>
            </a:fld>
            <a:endParaRPr lang="en-GB"/>
          </a:p>
        </p:txBody>
      </p:sp>
    </p:spTree>
    <p:extLst>
      <p:ext uri="{BB962C8B-B14F-4D97-AF65-F5344CB8AC3E}">
        <p14:creationId xmlns:p14="http://schemas.microsoft.com/office/powerpoint/2010/main" val="1105023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85FF31A-1C3B-4846-BEF7-DD1680DCA125}" type="slidenum">
              <a:rPr lang="en-GB" smtClean="0"/>
              <a:t>1</a:t>
            </a:fld>
            <a:endParaRPr lang="en-GB"/>
          </a:p>
        </p:txBody>
      </p:sp>
    </p:spTree>
    <p:extLst>
      <p:ext uri="{BB962C8B-B14F-4D97-AF65-F5344CB8AC3E}">
        <p14:creationId xmlns:p14="http://schemas.microsoft.com/office/powerpoint/2010/main" val="14054442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baseline="0" dirty="0"/>
          </a:p>
        </p:txBody>
      </p:sp>
      <p:sp>
        <p:nvSpPr>
          <p:cNvPr id="4" name="Slide Number Placeholder 3"/>
          <p:cNvSpPr>
            <a:spLocks noGrp="1"/>
          </p:cNvSpPr>
          <p:nvPr>
            <p:ph type="sldNum" sz="quarter" idx="10"/>
          </p:nvPr>
        </p:nvSpPr>
        <p:spPr/>
        <p:txBody>
          <a:bodyPr/>
          <a:lstStyle/>
          <a:p>
            <a:fld id="{485FF31A-1C3B-4846-BEF7-DD1680DCA125}" type="slidenum">
              <a:rPr lang="en-GB" smtClean="0"/>
              <a:t>10</a:t>
            </a:fld>
            <a:endParaRPr lang="en-GB"/>
          </a:p>
        </p:txBody>
      </p:sp>
    </p:spTree>
    <p:extLst>
      <p:ext uri="{BB962C8B-B14F-4D97-AF65-F5344CB8AC3E}">
        <p14:creationId xmlns:p14="http://schemas.microsoft.com/office/powerpoint/2010/main" val="3652175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10"/>
          </p:nvPr>
        </p:nvSpPr>
        <p:spPr/>
        <p:txBody>
          <a:bodyPr/>
          <a:lstStyle/>
          <a:p>
            <a:fld id="{485FF31A-1C3B-4846-BEF7-DD1680DCA125}" type="slidenum">
              <a:rPr lang="en-GB" smtClean="0"/>
              <a:t>11</a:t>
            </a:fld>
            <a:endParaRPr lang="en-GB"/>
          </a:p>
        </p:txBody>
      </p:sp>
    </p:spTree>
    <p:extLst>
      <p:ext uri="{BB962C8B-B14F-4D97-AF65-F5344CB8AC3E}">
        <p14:creationId xmlns:p14="http://schemas.microsoft.com/office/powerpoint/2010/main" val="20125118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C7BB58-FD6F-4760-B018-BBD8B2863693}" type="slidenum">
              <a:rPr lang="en-GB" smtClean="0"/>
              <a:t>12</a:t>
            </a:fld>
            <a:endParaRPr lang="en-GB"/>
          </a:p>
        </p:txBody>
      </p:sp>
    </p:spTree>
    <p:extLst>
      <p:ext uri="{BB962C8B-B14F-4D97-AF65-F5344CB8AC3E}">
        <p14:creationId xmlns:p14="http://schemas.microsoft.com/office/powerpoint/2010/main" val="32672988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85FF31A-1C3B-4846-BEF7-DD1680DCA125}" type="slidenum">
              <a:rPr lang="en-GB" smtClean="0"/>
              <a:t>13</a:t>
            </a:fld>
            <a:endParaRPr lang="en-GB"/>
          </a:p>
        </p:txBody>
      </p:sp>
    </p:spTree>
    <p:extLst>
      <p:ext uri="{BB962C8B-B14F-4D97-AF65-F5344CB8AC3E}">
        <p14:creationId xmlns:p14="http://schemas.microsoft.com/office/powerpoint/2010/main" val="14436286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17C7BB58-FD6F-4760-B018-BBD8B2863693}" type="slidenum">
              <a:rPr lang="en-GB" smtClean="0"/>
              <a:t>14</a:t>
            </a:fld>
            <a:endParaRPr lang="en-GB"/>
          </a:p>
        </p:txBody>
      </p:sp>
    </p:spTree>
    <p:extLst>
      <p:ext uri="{BB962C8B-B14F-4D97-AF65-F5344CB8AC3E}">
        <p14:creationId xmlns:p14="http://schemas.microsoft.com/office/powerpoint/2010/main" val="23236826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485FF31A-1C3B-4846-BEF7-DD1680DCA125}" type="slidenum">
              <a:rPr lang="en-GB" smtClean="0"/>
              <a:t>15</a:t>
            </a:fld>
            <a:endParaRPr lang="en-GB"/>
          </a:p>
        </p:txBody>
      </p:sp>
    </p:spTree>
    <p:extLst>
      <p:ext uri="{BB962C8B-B14F-4D97-AF65-F5344CB8AC3E}">
        <p14:creationId xmlns:p14="http://schemas.microsoft.com/office/powerpoint/2010/main" val="19639888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85FF31A-1C3B-4846-BEF7-DD1680DCA125}" type="slidenum">
              <a:rPr lang="en-GB" smtClean="0"/>
              <a:t>16</a:t>
            </a:fld>
            <a:endParaRPr lang="en-GB"/>
          </a:p>
        </p:txBody>
      </p:sp>
    </p:spTree>
    <p:extLst>
      <p:ext uri="{BB962C8B-B14F-4D97-AF65-F5344CB8AC3E}">
        <p14:creationId xmlns:p14="http://schemas.microsoft.com/office/powerpoint/2010/main" val="9823398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85FF31A-1C3B-4846-BEF7-DD1680DCA125}" type="slidenum">
              <a:rPr lang="en-GB" smtClean="0"/>
              <a:t>17</a:t>
            </a:fld>
            <a:endParaRPr lang="en-GB"/>
          </a:p>
        </p:txBody>
      </p:sp>
    </p:spTree>
    <p:extLst>
      <p:ext uri="{BB962C8B-B14F-4D97-AF65-F5344CB8AC3E}">
        <p14:creationId xmlns:p14="http://schemas.microsoft.com/office/powerpoint/2010/main" val="19489363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85FF31A-1C3B-4846-BEF7-DD1680DCA125}" type="slidenum">
              <a:rPr lang="en-GB" smtClean="0"/>
              <a:t>18</a:t>
            </a:fld>
            <a:endParaRPr lang="en-GB"/>
          </a:p>
        </p:txBody>
      </p:sp>
    </p:spTree>
    <p:extLst>
      <p:ext uri="{BB962C8B-B14F-4D97-AF65-F5344CB8AC3E}">
        <p14:creationId xmlns:p14="http://schemas.microsoft.com/office/powerpoint/2010/main" val="10997577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10"/>
          </p:nvPr>
        </p:nvSpPr>
        <p:spPr/>
        <p:txBody>
          <a:bodyPr/>
          <a:lstStyle/>
          <a:p>
            <a:fld id="{485FF31A-1C3B-4846-BEF7-DD1680DCA125}" type="slidenum">
              <a:rPr lang="en-GB" smtClean="0"/>
              <a:t>2</a:t>
            </a:fld>
            <a:endParaRPr lang="en-GB"/>
          </a:p>
        </p:txBody>
      </p:sp>
    </p:spTree>
    <p:extLst>
      <p:ext uri="{BB962C8B-B14F-4D97-AF65-F5344CB8AC3E}">
        <p14:creationId xmlns:p14="http://schemas.microsoft.com/office/powerpoint/2010/main" val="36564584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85FF31A-1C3B-4846-BEF7-DD1680DCA125}" type="slidenum">
              <a:rPr lang="en-GB" smtClean="0"/>
              <a:t>3</a:t>
            </a:fld>
            <a:endParaRPr lang="en-GB"/>
          </a:p>
        </p:txBody>
      </p:sp>
    </p:spTree>
    <p:extLst>
      <p:ext uri="{BB962C8B-B14F-4D97-AF65-F5344CB8AC3E}">
        <p14:creationId xmlns:p14="http://schemas.microsoft.com/office/powerpoint/2010/main" val="28218777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10"/>
          </p:nvPr>
        </p:nvSpPr>
        <p:spPr/>
        <p:txBody>
          <a:bodyPr/>
          <a:lstStyle/>
          <a:p>
            <a:fld id="{485FF31A-1C3B-4846-BEF7-DD1680DCA125}" type="slidenum">
              <a:rPr lang="en-GB" smtClean="0"/>
              <a:t>4</a:t>
            </a:fld>
            <a:endParaRPr lang="en-GB"/>
          </a:p>
        </p:txBody>
      </p:sp>
    </p:spTree>
    <p:extLst>
      <p:ext uri="{BB962C8B-B14F-4D97-AF65-F5344CB8AC3E}">
        <p14:creationId xmlns:p14="http://schemas.microsoft.com/office/powerpoint/2010/main" val="26333432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10"/>
          </p:nvPr>
        </p:nvSpPr>
        <p:spPr/>
        <p:txBody>
          <a:bodyPr/>
          <a:lstStyle/>
          <a:p>
            <a:fld id="{485FF31A-1C3B-4846-BEF7-DD1680DCA125}" type="slidenum">
              <a:rPr lang="en-GB" smtClean="0"/>
              <a:t>5</a:t>
            </a:fld>
            <a:endParaRPr lang="en-GB"/>
          </a:p>
        </p:txBody>
      </p:sp>
    </p:spTree>
    <p:extLst>
      <p:ext uri="{BB962C8B-B14F-4D97-AF65-F5344CB8AC3E}">
        <p14:creationId xmlns:p14="http://schemas.microsoft.com/office/powerpoint/2010/main" val="16585484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6313">
              <a:defRPr/>
            </a:pPr>
            <a:endParaRPr lang="en-GB" dirty="0"/>
          </a:p>
        </p:txBody>
      </p:sp>
      <p:sp>
        <p:nvSpPr>
          <p:cNvPr id="4" name="Slide Number Placeholder 3"/>
          <p:cNvSpPr>
            <a:spLocks noGrp="1"/>
          </p:cNvSpPr>
          <p:nvPr>
            <p:ph type="sldNum" sz="quarter" idx="10"/>
          </p:nvPr>
        </p:nvSpPr>
        <p:spPr/>
        <p:txBody>
          <a:bodyPr/>
          <a:lstStyle/>
          <a:p>
            <a:fld id="{485FF31A-1C3B-4846-BEF7-DD1680DCA125}" type="slidenum">
              <a:rPr lang="en-GB" smtClean="0"/>
              <a:t>6</a:t>
            </a:fld>
            <a:endParaRPr lang="en-GB"/>
          </a:p>
        </p:txBody>
      </p:sp>
    </p:spTree>
    <p:extLst>
      <p:ext uri="{BB962C8B-B14F-4D97-AF65-F5344CB8AC3E}">
        <p14:creationId xmlns:p14="http://schemas.microsoft.com/office/powerpoint/2010/main" val="34505323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485FF31A-1C3B-4846-BEF7-DD1680DCA125}" type="slidenum">
              <a:rPr lang="en-GB" smtClean="0"/>
              <a:t>7</a:t>
            </a:fld>
            <a:endParaRPr lang="en-GB"/>
          </a:p>
        </p:txBody>
      </p:sp>
    </p:spTree>
    <p:extLst>
      <p:ext uri="{BB962C8B-B14F-4D97-AF65-F5344CB8AC3E}">
        <p14:creationId xmlns:p14="http://schemas.microsoft.com/office/powerpoint/2010/main" val="40696379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85FF31A-1C3B-4846-BEF7-DD1680DCA125}" type="slidenum">
              <a:rPr lang="en-GB" smtClean="0"/>
              <a:t>8</a:t>
            </a:fld>
            <a:endParaRPr lang="en-GB"/>
          </a:p>
        </p:txBody>
      </p:sp>
    </p:spTree>
    <p:extLst>
      <p:ext uri="{BB962C8B-B14F-4D97-AF65-F5344CB8AC3E}">
        <p14:creationId xmlns:p14="http://schemas.microsoft.com/office/powerpoint/2010/main" val="3466147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485FF31A-1C3B-4846-BEF7-DD1680DCA125}" type="slidenum">
              <a:rPr lang="en-GB" smtClean="0"/>
              <a:t>9</a:t>
            </a:fld>
            <a:endParaRPr lang="en-GB"/>
          </a:p>
        </p:txBody>
      </p:sp>
    </p:spTree>
    <p:extLst>
      <p:ext uri="{BB962C8B-B14F-4D97-AF65-F5344CB8AC3E}">
        <p14:creationId xmlns:p14="http://schemas.microsoft.com/office/powerpoint/2010/main" val="27617035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2E4F994E-E9F1-49A4-9FA3-059C2E1F35A0}" type="datetimeFigureOut">
              <a:rPr lang="en-GB" smtClean="0"/>
              <a:t>23/03/2021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CD4D72-5842-4105-BB81-715CB4944F0F}" type="slidenum">
              <a:rPr lang="en-GB" smtClean="0"/>
              <a:t>‹#›</a:t>
            </a:fld>
            <a:endParaRPr lang="en-GB"/>
          </a:p>
        </p:txBody>
      </p:sp>
      <p:pic>
        <p:nvPicPr>
          <p:cNvPr id="7"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473511" y="237815"/>
            <a:ext cx="2315025" cy="1039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descr="Y:\surreyhealth ccg\COMMS &amp; ENGAGEMENT\Brand and Identity\SHCCG Banner inc SM Logos.JPG"/>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b="4693"/>
          <a:stretch/>
        </p:blipFill>
        <p:spPr bwMode="auto">
          <a:xfrm>
            <a:off x="424562" y="5270998"/>
            <a:ext cx="11363974" cy="15934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6851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E4F994E-E9F1-49A4-9FA3-059C2E1F35A0}" type="datetimeFigureOut">
              <a:rPr lang="en-GB" smtClean="0"/>
              <a:t>23/03/2021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CD4D72-5842-4105-BB81-715CB4944F0F}" type="slidenum">
              <a:rPr lang="en-GB" smtClean="0"/>
              <a:t>‹#›</a:t>
            </a:fld>
            <a:endParaRPr lang="en-GB"/>
          </a:p>
        </p:txBody>
      </p:sp>
    </p:spTree>
    <p:extLst>
      <p:ext uri="{BB962C8B-B14F-4D97-AF65-F5344CB8AC3E}">
        <p14:creationId xmlns:p14="http://schemas.microsoft.com/office/powerpoint/2010/main" val="2330002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E4F994E-E9F1-49A4-9FA3-059C2E1F35A0}" type="datetimeFigureOut">
              <a:rPr lang="en-GB" smtClean="0"/>
              <a:t>23/03/2021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CD4D72-5842-4105-BB81-715CB4944F0F}" type="slidenum">
              <a:rPr lang="en-GB" smtClean="0"/>
              <a:t>‹#›</a:t>
            </a:fld>
            <a:endParaRPr lang="en-GB"/>
          </a:p>
        </p:txBody>
      </p:sp>
    </p:spTree>
    <p:extLst>
      <p:ext uri="{BB962C8B-B14F-4D97-AF65-F5344CB8AC3E}">
        <p14:creationId xmlns:p14="http://schemas.microsoft.com/office/powerpoint/2010/main" val="234526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E4F994E-E9F1-49A4-9FA3-059C2E1F35A0}" type="datetimeFigureOut">
              <a:rPr lang="en-GB" smtClean="0"/>
              <a:t>23/03/2021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CD4D72-5842-4105-BB81-715CB4944F0F}" type="slidenum">
              <a:rPr lang="en-GB" smtClean="0"/>
              <a:t>‹#›</a:t>
            </a:fld>
            <a:endParaRPr lang="en-GB"/>
          </a:p>
        </p:txBody>
      </p:sp>
    </p:spTree>
    <p:extLst>
      <p:ext uri="{BB962C8B-B14F-4D97-AF65-F5344CB8AC3E}">
        <p14:creationId xmlns:p14="http://schemas.microsoft.com/office/powerpoint/2010/main" val="15126588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E4F994E-E9F1-49A4-9FA3-059C2E1F35A0}" type="datetimeFigureOut">
              <a:rPr lang="en-GB" smtClean="0"/>
              <a:t>23/03/2021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CD4D72-5842-4105-BB81-715CB4944F0F}" type="slidenum">
              <a:rPr lang="en-GB" smtClean="0"/>
              <a:t>‹#›</a:t>
            </a:fld>
            <a:endParaRPr lang="en-GB"/>
          </a:p>
        </p:txBody>
      </p:sp>
    </p:spTree>
    <p:extLst>
      <p:ext uri="{BB962C8B-B14F-4D97-AF65-F5344CB8AC3E}">
        <p14:creationId xmlns:p14="http://schemas.microsoft.com/office/powerpoint/2010/main" val="425554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E4F994E-E9F1-49A4-9FA3-059C2E1F35A0}" type="datetimeFigureOut">
              <a:rPr lang="en-GB" smtClean="0"/>
              <a:t>23/03/2021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1CD4D72-5842-4105-BB81-715CB4944F0F}" type="slidenum">
              <a:rPr lang="en-GB" smtClean="0"/>
              <a:t>‹#›</a:t>
            </a:fld>
            <a:endParaRPr lang="en-GB"/>
          </a:p>
        </p:txBody>
      </p:sp>
    </p:spTree>
    <p:extLst>
      <p:ext uri="{BB962C8B-B14F-4D97-AF65-F5344CB8AC3E}">
        <p14:creationId xmlns:p14="http://schemas.microsoft.com/office/powerpoint/2010/main" val="2840422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2E4F994E-E9F1-49A4-9FA3-059C2E1F35A0}" type="datetimeFigureOut">
              <a:rPr lang="en-GB" smtClean="0"/>
              <a:t>23/03/2021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1CD4D72-5842-4105-BB81-715CB4944F0F}" type="slidenum">
              <a:rPr lang="en-GB" smtClean="0"/>
              <a:t>‹#›</a:t>
            </a:fld>
            <a:endParaRPr lang="en-GB"/>
          </a:p>
        </p:txBody>
      </p:sp>
    </p:spTree>
    <p:extLst>
      <p:ext uri="{BB962C8B-B14F-4D97-AF65-F5344CB8AC3E}">
        <p14:creationId xmlns:p14="http://schemas.microsoft.com/office/powerpoint/2010/main" val="11377449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2E4F994E-E9F1-49A4-9FA3-059C2E1F35A0}" type="datetimeFigureOut">
              <a:rPr lang="en-GB" smtClean="0"/>
              <a:t>23/03/2021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1CD4D72-5842-4105-BB81-715CB4944F0F}" type="slidenum">
              <a:rPr lang="en-GB" smtClean="0"/>
              <a:t>‹#›</a:t>
            </a:fld>
            <a:endParaRPr lang="en-GB"/>
          </a:p>
        </p:txBody>
      </p:sp>
    </p:spTree>
    <p:extLst>
      <p:ext uri="{BB962C8B-B14F-4D97-AF65-F5344CB8AC3E}">
        <p14:creationId xmlns:p14="http://schemas.microsoft.com/office/powerpoint/2010/main" val="4876306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4F994E-E9F1-49A4-9FA3-059C2E1F35A0}" type="datetimeFigureOut">
              <a:rPr lang="en-GB" smtClean="0"/>
              <a:t>23/03/2021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1CD4D72-5842-4105-BB81-715CB4944F0F}" type="slidenum">
              <a:rPr lang="en-GB" smtClean="0"/>
              <a:t>‹#›</a:t>
            </a:fld>
            <a:endParaRPr lang="en-GB"/>
          </a:p>
        </p:txBody>
      </p:sp>
    </p:spTree>
    <p:extLst>
      <p:ext uri="{BB962C8B-B14F-4D97-AF65-F5344CB8AC3E}">
        <p14:creationId xmlns:p14="http://schemas.microsoft.com/office/powerpoint/2010/main" val="2230924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E4F994E-E9F1-49A4-9FA3-059C2E1F35A0}" type="datetimeFigureOut">
              <a:rPr lang="en-GB" smtClean="0"/>
              <a:t>23/03/2021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1CD4D72-5842-4105-BB81-715CB4944F0F}" type="slidenum">
              <a:rPr lang="en-GB" smtClean="0"/>
              <a:t>‹#›</a:t>
            </a:fld>
            <a:endParaRPr lang="en-GB"/>
          </a:p>
        </p:txBody>
      </p:sp>
    </p:spTree>
    <p:extLst>
      <p:ext uri="{BB962C8B-B14F-4D97-AF65-F5344CB8AC3E}">
        <p14:creationId xmlns:p14="http://schemas.microsoft.com/office/powerpoint/2010/main" val="2843836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E4F994E-E9F1-49A4-9FA3-059C2E1F35A0}" type="datetimeFigureOut">
              <a:rPr lang="en-GB" smtClean="0"/>
              <a:t>23/03/2021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1CD4D72-5842-4105-BB81-715CB4944F0F}" type="slidenum">
              <a:rPr lang="en-GB" smtClean="0"/>
              <a:t>‹#›</a:t>
            </a:fld>
            <a:endParaRPr lang="en-GB"/>
          </a:p>
        </p:txBody>
      </p:sp>
    </p:spTree>
    <p:extLst>
      <p:ext uri="{BB962C8B-B14F-4D97-AF65-F5344CB8AC3E}">
        <p14:creationId xmlns:p14="http://schemas.microsoft.com/office/powerpoint/2010/main" val="1437819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4F994E-E9F1-49A4-9FA3-059C2E1F35A0}" type="datetimeFigureOut">
              <a:rPr lang="en-GB" smtClean="0"/>
              <a:t>23/03/2021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CD4D72-5842-4105-BB81-715CB4944F0F}" type="slidenum">
              <a:rPr lang="en-GB" smtClean="0"/>
              <a:t>‹#›</a:t>
            </a:fld>
            <a:endParaRPr lang="en-GB"/>
          </a:p>
        </p:txBody>
      </p:sp>
    </p:spTree>
    <p:extLst>
      <p:ext uri="{BB962C8B-B14F-4D97-AF65-F5344CB8AC3E}">
        <p14:creationId xmlns:p14="http://schemas.microsoft.com/office/powerpoint/2010/main" val="29867593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87678"/>
            <a:ext cx="9144000" cy="4052310"/>
          </a:xfrm>
        </p:spPr>
        <p:txBody>
          <a:bodyPr>
            <a:noAutofit/>
          </a:bodyPr>
          <a:lstStyle/>
          <a:p>
            <a:r>
              <a:rPr lang="en-GB" b="1" dirty="0">
                <a:solidFill>
                  <a:srgbClr val="0070C0"/>
                </a:solidFill>
                <a:latin typeface="Arial" panose="020B0604020202020204" pitchFamily="34" charset="0"/>
                <a:cs typeface="Arial" panose="020B0604020202020204" pitchFamily="34" charset="0"/>
              </a:rPr>
              <a:t>Surrey Heath </a:t>
            </a:r>
            <a:br>
              <a:rPr lang="en-GB" b="1" dirty="0">
                <a:solidFill>
                  <a:srgbClr val="0070C0"/>
                </a:solidFill>
                <a:latin typeface="Arial" panose="020B0604020202020204" pitchFamily="34" charset="0"/>
                <a:cs typeface="Arial" panose="020B0604020202020204" pitchFamily="34" charset="0"/>
              </a:rPr>
            </a:br>
            <a:r>
              <a:rPr lang="en-GB" b="1" dirty="0">
                <a:solidFill>
                  <a:srgbClr val="0070C0"/>
                </a:solidFill>
                <a:latin typeface="Arial" panose="020B0604020202020204" pitchFamily="34" charset="0"/>
                <a:cs typeface="Arial" panose="020B0604020202020204" pitchFamily="34" charset="0"/>
              </a:rPr>
              <a:t>Annual General Meeting </a:t>
            </a:r>
            <a:br>
              <a:rPr lang="en-GB" b="1" dirty="0">
                <a:solidFill>
                  <a:srgbClr val="0070C0"/>
                </a:solidFill>
                <a:latin typeface="Arial" panose="020B0604020202020204" pitchFamily="34" charset="0"/>
                <a:cs typeface="Arial" panose="020B0604020202020204" pitchFamily="34" charset="0"/>
              </a:rPr>
            </a:br>
            <a:br>
              <a:rPr lang="en-GB" sz="3200" b="1" dirty="0">
                <a:solidFill>
                  <a:srgbClr val="0070C0"/>
                </a:solidFill>
                <a:latin typeface="Arial" panose="020B0604020202020204" pitchFamily="34" charset="0"/>
                <a:cs typeface="Arial" panose="020B0604020202020204" pitchFamily="34" charset="0"/>
              </a:rPr>
            </a:br>
            <a:r>
              <a:rPr lang="en-GB" sz="3200" dirty="0">
                <a:latin typeface="Arial" panose="020B0604020202020204" pitchFamily="34" charset="0"/>
                <a:cs typeface="Arial" panose="020B0604020202020204" pitchFamily="34" charset="0"/>
              </a:rPr>
              <a:t>Wednesday, 23rd September, 2020</a:t>
            </a:r>
            <a:br>
              <a:rPr lang="en-GB" sz="2400" dirty="0">
                <a:latin typeface="Arial" panose="020B0604020202020204" pitchFamily="34" charset="0"/>
                <a:cs typeface="Arial" panose="020B0604020202020204" pitchFamily="34" charset="0"/>
              </a:rPr>
            </a:br>
            <a:br>
              <a:rPr lang="en-GB" sz="2400" dirty="0">
                <a:solidFill>
                  <a:srgbClr val="0070C0"/>
                </a:solidFill>
                <a:latin typeface="Arial" panose="020B0604020202020204" pitchFamily="34" charset="0"/>
                <a:cs typeface="Arial" panose="020B0604020202020204" pitchFamily="34" charset="0"/>
              </a:rPr>
            </a:br>
            <a:br>
              <a:rPr lang="en-GB" sz="2400" dirty="0">
                <a:solidFill>
                  <a:srgbClr val="0070C0"/>
                </a:solidFill>
                <a:latin typeface="Arial" panose="020B0604020202020204" pitchFamily="34" charset="0"/>
                <a:cs typeface="Arial" panose="020B0604020202020204" pitchFamily="34" charset="0"/>
              </a:rPr>
            </a:br>
            <a:r>
              <a:rPr lang="en-GB" sz="3200" dirty="0">
                <a:solidFill>
                  <a:srgbClr val="0070C0"/>
                </a:solidFill>
                <a:latin typeface="Arial" panose="020B0604020202020204" pitchFamily="34" charset="0"/>
                <a:cs typeface="Arial" panose="020B0604020202020204" pitchFamily="34" charset="0"/>
              </a:rPr>
              <a:t>Please turn off your video and mute your microphone for the start of the meeting</a:t>
            </a:r>
            <a:r>
              <a:rPr lang="en-GB" sz="3600" dirty="0">
                <a:solidFill>
                  <a:srgbClr val="0070C0"/>
                </a:solidFill>
                <a:latin typeface="Arial" panose="020B0604020202020204" pitchFamily="34" charset="0"/>
                <a:cs typeface="Arial" panose="020B0604020202020204" pitchFamily="34" charset="0"/>
              </a:rPr>
              <a:t>.</a:t>
            </a:r>
            <a:endParaRPr lang="en-GB" sz="3600" dirty="0"/>
          </a:p>
        </p:txBody>
      </p:sp>
    </p:spTree>
    <p:extLst>
      <p:ext uri="{BB962C8B-B14F-4D97-AF65-F5344CB8AC3E}">
        <p14:creationId xmlns:p14="http://schemas.microsoft.com/office/powerpoint/2010/main" val="17155737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2481943" y="2758052"/>
            <a:ext cx="2592165" cy="1761641"/>
          </a:xfrm>
          <a:prstGeom prst="roundRect">
            <a:avLst/>
          </a:prstGeom>
          <a:solidFill>
            <a:schemeClr val="accent2">
              <a:lumMod val="75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t>Programme costs </a:t>
            </a:r>
            <a:br>
              <a:rPr lang="en-GB" sz="2000" b="1" dirty="0"/>
            </a:br>
            <a:r>
              <a:rPr lang="en-GB" sz="2000" b="1" dirty="0"/>
              <a:t>£142.5</a:t>
            </a:r>
          </a:p>
          <a:p>
            <a:pPr algn="ctr"/>
            <a:endParaRPr lang="en-GB" sz="2000" b="1" dirty="0"/>
          </a:p>
        </p:txBody>
      </p:sp>
      <p:sp>
        <p:nvSpPr>
          <p:cNvPr id="7" name="Rounded Rectangle 6"/>
          <p:cNvSpPr/>
          <p:nvPr/>
        </p:nvSpPr>
        <p:spPr>
          <a:xfrm>
            <a:off x="2481943" y="4581128"/>
            <a:ext cx="2592166" cy="864096"/>
          </a:xfrm>
          <a:prstGeom prst="roundRect">
            <a:avLst/>
          </a:prstGeom>
          <a:solidFill>
            <a:schemeClr val="accent2">
              <a:lumMod val="75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t>Running Costs               £2.1m</a:t>
            </a:r>
          </a:p>
        </p:txBody>
      </p:sp>
      <p:sp>
        <p:nvSpPr>
          <p:cNvPr id="8" name="Rounded Rectangle 7"/>
          <p:cNvSpPr/>
          <p:nvPr/>
        </p:nvSpPr>
        <p:spPr>
          <a:xfrm>
            <a:off x="179512" y="1443557"/>
            <a:ext cx="2001792" cy="826230"/>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MONEY RECEIVED (Allocation)</a:t>
            </a:r>
          </a:p>
        </p:txBody>
      </p:sp>
      <p:sp>
        <p:nvSpPr>
          <p:cNvPr id="9" name="Oval 8"/>
          <p:cNvSpPr/>
          <p:nvPr/>
        </p:nvSpPr>
        <p:spPr>
          <a:xfrm>
            <a:off x="2481943" y="1214066"/>
            <a:ext cx="2592165" cy="576064"/>
          </a:xfrm>
          <a:prstGeom prst="ellipse">
            <a:avLst/>
          </a:prstGeom>
          <a:solidFill>
            <a:schemeClr val="accent2">
              <a:lumMod val="75000"/>
            </a:schemeClr>
          </a:solidFill>
          <a:ln>
            <a:solidFill>
              <a:schemeClr val="accent4">
                <a:lumMod val="60000"/>
                <a:lumOff val="4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2000" b="1" dirty="0"/>
              <a:t>The “Plan”</a:t>
            </a:r>
          </a:p>
        </p:txBody>
      </p:sp>
      <p:sp>
        <p:nvSpPr>
          <p:cNvPr id="10" name="Oval 9"/>
          <p:cNvSpPr/>
          <p:nvPr/>
        </p:nvSpPr>
        <p:spPr>
          <a:xfrm>
            <a:off x="5354127" y="1241555"/>
            <a:ext cx="2775715" cy="576064"/>
          </a:xfrm>
          <a:prstGeom prst="ellipse">
            <a:avLst/>
          </a:prstGeom>
          <a:solidFill>
            <a:srgbClr val="006600"/>
          </a:solidFill>
          <a:ln>
            <a:solidFill>
              <a:srgbClr val="33CC3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sz="2000" b="1" dirty="0"/>
              <a:t>The “Reality”</a:t>
            </a:r>
          </a:p>
        </p:txBody>
      </p:sp>
      <p:sp>
        <p:nvSpPr>
          <p:cNvPr id="11" name="Rounded Rectangle 10"/>
          <p:cNvSpPr/>
          <p:nvPr/>
        </p:nvSpPr>
        <p:spPr>
          <a:xfrm>
            <a:off x="179511" y="2415396"/>
            <a:ext cx="2001793" cy="2783621"/>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t>MONEY SPENT</a:t>
            </a:r>
            <a:r>
              <a:rPr lang="en-GB" sz="1600" b="1" dirty="0"/>
              <a:t> </a:t>
            </a:r>
          </a:p>
        </p:txBody>
      </p:sp>
      <p:sp>
        <p:nvSpPr>
          <p:cNvPr id="12" name="Rounded Rectangle 11"/>
          <p:cNvSpPr/>
          <p:nvPr/>
        </p:nvSpPr>
        <p:spPr>
          <a:xfrm>
            <a:off x="5360980" y="2380889"/>
            <a:ext cx="4854173" cy="2446182"/>
          </a:xfrm>
          <a:prstGeom prst="roundRect">
            <a:avLst/>
          </a:prstGeom>
          <a:solidFill>
            <a:srgbClr val="006600"/>
          </a:solidFill>
          <a:ln>
            <a:solidFill>
              <a:srgbClr val="33CC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p>
          <a:p>
            <a:pPr algn="ctr"/>
            <a:endParaRPr lang="en-GB" sz="2000" b="1" dirty="0"/>
          </a:p>
          <a:p>
            <a:pPr algn="ctr"/>
            <a:r>
              <a:rPr lang="en-GB" sz="2000" b="1" dirty="0"/>
              <a:t>Programme costs £142.7m</a:t>
            </a:r>
          </a:p>
          <a:p>
            <a:r>
              <a:rPr lang="en-GB" sz="1400" b="1" dirty="0"/>
              <a:t>Acute	                                                                          £75.9m</a:t>
            </a:r>
          </a:p>
          <a:p>
            <a:r>
              <a:rPr lang="en-GB" sz="1400" b="1" dirty="0"/>
              <a:t>Prescribing                                                                            £13.7m</a:t>
            </a:r>
          </a:p>
          <a:p>
            <a:r>
              <a:rPr lang="en-GB" sz="1400" b="1" dirty="0"/>
              <a:t>Community services                                                            £12.1m</a:t>
            </a:r>
          </a:p>
          <a:p>
            <a:r>
              <a:rPr lang="en-GB" sz="1400" b="1" dirty="0"/>
              <a:t>Mental Health and Learning Disability Services           £12.5m</a:t>
            </a:r>
          </a:p>
          <a:p>
            <a:r>
              <a:rPr lang="en-GB" sz="1400" b="1" dirty="0"/>
              <a:t>Delegated Commissioning                                                 £11.5m</a:t>
            </a:r>
          </a:p>
          <a:p>
            <a:r>
              <a:rPr lang="en-GB" sz="1400" b="1" dirty="0"/>
              <a:t>Continuing Care                                                                      £9.3m</a:t>
            </a:r>
          </a:p>
          <a:p>
            <a:r>
              <a:rPr lang="en-GB" sz="1400" b="1" dirty="0"/>
              <a:t>Primary Care                                                                           £3.8m</a:t>
            </a:r>
          </a:p>
          <a:p>
            <a:r>
              <a:rPr lang="en-GB" sz="1400" b="1" dirty="0"/>
              <a:t>Other                                                                                        £3.9m 	</a:t>
            </a:r>
          </a:p>
          <a:p>
            <a:pPr algn="ctr"/>
            <a:endParaRPr lang="en-GB" sz="2000" b="1" dirty="0"/>
          </a:p>
          <a:p>
            <a:pPr algn="ctr"/>
            <a:endParaRPr lang="en-GB" sz="1400" dirty="0"/>
          </a:p>
        </p:txBody>
      </p:sp>
      <p:sp>
        <p:nvSpPr>
          <p:cNvPr id="13" name="Rounded Rectangle 12"/>
          <p:cNvSpPr/>
          <p:nvPr/>
        </p:nvSpPr>
        <p:spPr>
          <a:xfrm>
            <a:off x="10599307" y="1209816"/>
            <a:ext cx="383332" cy="4199089"/>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GB" sz="2000" b="1" dirty="0"/>
              <a:t>NOTE 2 and 5</a:t>
            </a:r>
          </a:p>
        </p:txBody>
      </p:sp>
      <p:sp>
        <p:nvSpPr>
          <p:cNvPr id="14" name="Rounded Rectangle 13"/>
          <p:cNvSpPr/>
          <p:nvPr/>
        </p:nvSpPr>
        <p:spPr>
          <a:xfrm>
            <a:off x="11186087" y="1209815"/>
            <a:ext cx="383332" cy="4199090"/>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GB" sz="2000" b="1" dirty="0"/>
              <a:t>NOTE 18</a:t>
            </a:r>
          </a:p>
        </p:txBody>
      </p:sp>
      <p:sp>
        <p:nvSpPr>
          <p:cNvPr id="15" name="Rounded Rectangle 14"/>
          <p:cNvSpPr/>
          <p:nvPr/>
        </p:nvSpPr>
        <p:spPr>
          <a:xfrm>
            <a:off x="2481943" y="1934429"/>
            <a:ext cx="2592165" cy="707017"/>
          </a:xfrm>
          <a:prstGeom prst="roundRect">
            <a:avLst/>
          </a:prstGeom>
          <a:solidFill>
            <a:schemeClr val="accent2">
              <a:lumMod val="75000"/>
            </a:schemeClr>
          </a:solidFill>
          <a:ln>
            <a:solidFill>
              <a:schemeClr val="accent4">
                <a:lumMod val="60000"/>
                <a:lumOff val="4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2000" b="1" dirty="0"/>
              <a:t>£144.6m</a:t>
            </a:r>
          </a:p>
        </p:txBody>
      </p:sp>
      <p:sp>
        <p:nvSpPr>
          <p:cNvPr id="16" name="Rounded Rectangle 15"/>
          <p:cNvSpPr/>
          <p:nvPr/>
        </p:nvSpPr>
        <p:spPr>
          <a:xfrm>
            <a:off x="5374747" y="1886863"/>
            <a:ext cx="4840406" cy="425014"/>
          </a:xfrm>
          <a:prstGeom prst="roundRect">
            <a:avLst/>
          </a:prstGeom>
          <a:solidFill>
            <a:srgbClr val="006600"/>
          </a:solidFill>
          <a:ln>
            <a:solidFill>
              <a:srgbClr val="33CC33"/>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2000" b="1" dirty="0"/>
              <a:t>£144.6m</a:t>
            </a:r>
          </a:p>
        </p:txBody>
      </p:sp>
      <p:sp>
        <p:nvSpPr>
          <p:cNvPr id="17" name="Rounded Rectangle 16"/>
          <p:cNvSpPr/>
          <p:nvPr/>
        </p:nvSpPr>
        <p:spPr>
          <a:xfrm>
            <a:off x="5374747" y="4865298"/>
            <a:ext cx="4840406" cy="579926"/>
          </a:xfrm>
          <a:prstGeom prst="roundRect">
            <a:avLst/>
          </a:prstGeom>
          <a:solidFill>
            <a:srgbClr val="006600"/>
          </a:solidFill>
          <a:ln>
            <a:solidFill>
              <a:srgbClr val="33CC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t>Running Costs               £1.9m</a:t>
            </a:r>
          </a:p>
        </p:txBody>
      </p:sp>
      <p:sp>
        <p:nvSpPr>
          <p:cNvPr id="18" name="TextBox 17"/>
          <p:cNvSpPr txBox="1"/>
          <p:nvPr/>
        </p:nvSpPr>
        <p:spPr>
          <a:xfrm>
            <a:off x="4976949" y="5487615"/>
            <a:ext cx="5238204" cy="400110"/>
          </a:xfrm>
          <a:prstGeom prst="rect">
            <a:avLst/>
          </a:prstGeom>
          <a:noFill/>
        </p:spPr>
        <p:txBody>
          <a:bodyPr wrap="square" rtlCol="0">
            <a:spAutoFit/>
          </a:bodyPr>
          <a:lstStyle/>
          <a:p>
            <a:r>
              <a:rPr lang="en-GB" sz="2000" b="1" dirty="0">
                <a:solidFill>
                  <a:srgbClr val="33CC33"/>
                </a:solidFill>
              </a:rPr>
              <a:t>      Breakeven planned and achieved </a:t>
            </a:r>
          </a:p>
        </p:txBody>
      </p:sp>
      <p:sp>
        <p:nvSpPr>
          <p:cNvPr id="19" name="TextBox 18"/>
          <p:cNvSpPr txBox="1"/>
          <p:nvPr/>
        </p:nvSpPr>
        <p:spPr>
          <a:xfrm>
            <a:off x="378818" y="339632"/>
            <a:ext cx="10251082" cy="707886"/>
          </a:xfrm>
          <a:prstGeom prst="rect">
            <a:avLst/>
          </a:prstGeom>
          <a:noFill/>
        </p:spPr>
        <p:txBody>
          <a:bodyPr wrap="square" rtlCol="0">
            <a:spAutoFit/>
          </a:bodyPr>
          <a:lstStyle/>
          <a:p>
            <a:r>
              <a:rPr lang="en-GB" sz="4000" b="1" dirty="0">
                <a:solidFill>
                  <a:srgbClr val="0070C0"/>
                </a:solidFill>
                <a:latin typeface="Arial" panose="020B0604020202020204" pitchFamily="34" charset="0"/>
                <a:cs typeface="Arial" panose="020B0604020202020204" pitchFamily="34" charset="0"/>
              </a:rPr>
              <a:t>How our budget was spent</a:t>
            </a:r>
            <a:endParaRPr lang="en-GB" sz="4000" dirty="0"/>
          </a:p>
        </p:txBody>
      </p:sp>
    </p:spTree>
    <p:extLst>
      <p:ext uri="{BB962C8B-B14F-4D97-AF65-F5344CB8AC3E}">
        <p14:creationId xmlns:p14="http://schemas.microsoft.com/office/powerpoint/2010/main" val="29235426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92331" y="666207"/>
            <a:ext cx="7981406" cy="707886"/>
          </a:xfrm>
          <a:prstGeom prst="rect">
            <a:avLst/>
          </a:prstGeom>
          <a:noFill/>
        </p:spPr>
        <p:txBody>
          <a:bodyPr wrap="square" rtlCol="0">
            <a:spAutoFit/>
          </a:bodyPr>
          <a:lstStyle/>
          <a:p>
            <a:r>
              <a:rPr lang="en-GB" sz="4000" b="1" dirty="0">
                <a:solidFill>
                  <a:srgbClr val="0070C0"/>
                </a:solidFill>
                <a:latin typeface="Arial" panose="020B0604020202020204" pitchFamily="34" charset="0"/>
                <a:cs typeface="Arial" panose="020B0604020202020204" pitchFamily="34" charset="0"/>
              </a:rPr>
              <a:t>Annual Report and Accounts</a:t>
            </a:r>
            <a:endParaRPr lang="en-GB" sz="4000" dirty="0"/>
          </a:p>
        </p:txBody>
      </p:sp>
      <p:sp>
        <p:nvSpPr>
          <p:cNvPr id="4" name="Rounded Rectangle 3"/>
          <p:cNvSpPr/>
          <p:nvPr/>
        </p:nvSpPr>
        <p:spPr>
          <a:xfrm>
            <a:off x="449512" y="1400733"/>
            <a:ext cx="5421637" cy="792088"/>
          </a:xfrm>
          <a:prstGeom prst="round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latin typeface="Arial" panose="020B0604020202020204" pitchFamily="34" charset="0"/>
                <a:cs typeface="Arial" panose="020B0604020202020204" pitchFamily="34" charset="0"/>
              </a:rPr>
              <a:t>Performance Report (p2-79)</a:t>
            </a:r>
          </a:p>
        </p:txBody>
      </p:sp>
      <p:sp>
        <p:nvSpPr>
          <p:cNvPr id="6" name="Rounded Rectangle 5"/>
          <p:cNvSpPr/>
          <p:nvPr/>
        </p:nvSpPr>
        <p:spPr>
          <a:xfrm>
            <a:off x="6278800" y="1400733"/>
            <a:ext cx="2592288" cy="792088"/>
          </a:xfrm>
          <a:prstGeom prst="round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latin typeface="Arial" panose="020B0604020202020204" pitchFamily="34" charset="0"/>
                <a:cs typeface="Arial" panose="020B0604020202020204" pitchFamily="34" charset="0"/>
              </a:rPr>
              <a:t>Accountability Report  (p80-135) </a:t>
            </a:r>
          </a:p>
        </p:txBody>
      </p:sp>
      <p:sp>
        <p:nvSpPr>
          <p:cNvPr id="7" name="Rounded Rectangle 6"/>
          <p:cNvSpPr/>
          <p:nvPr/>
        </p:nvSpPr>
        <p:spPr>
          <a:xfrm>
            <a:off x="9110756" y="1374093"/>
            <a:ext cx="2592288" cy="932656"/>
          </a:xfrm>
          <a:prstGeom prst="round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latin typeface="Arial" panose="020B0604020202020204" pitchFamily="34" charset="0"/>
                <a:cs typeface="Arial" panose="020B0604020202020204" pitchFamily="34" charset="0"/>
              </a:rPr>
              <a:t>Financial Statements </a:t>
            </a:r>
          </a:p>
          <a:p>
            <a:pPr algn="ctr"/>
            <a:r>
              <a:rPr lang="en-GB" sz="2000" b="1" dirty="0">
                <a:latin typeface="Arial" panose="020B0604020202020204" pitchFamily="34" charset="0"/>
                <a:cs typeface="Arial" panose="020B0604020202020204" pitchFamily="34" charset="0"/>
              </a:rPr>
              <a:t>(p136 to end) </a:t>
            </a:r>
          </a:p>
        </p:txBody>
      </p:sp>
      <p:sp>
        <p:nvSpPr>
          <p:cNvPr id="8" name="Rectangle 7"/>
          <p:cNvSpPr/>
          <p:nvPr/>
        </p:nvSpPr>
        <p:spPr>
          <a:xfrm>
            <a:off x="420143" y="2132856"/>
            <a:ext cx="5548494" cy="1600438"/>
          </a:xfrm>
          <a:prstGeom prst="rect">
            <a:avLst/>
          </a:prstGeom>
        </p:spPr>
        <p:txBody>
          <a:bodyPr wrap="square">
            <a:spAutoFit/>
          </a:bodyPr>
          <a:lstStyle/>
          <a:p>
            <a:r>
              <a:rPr lang="en-GB" sz="1400" b="1" dirty="0">
                <a:latin typeface="Arial" panose="020B0604020202020204" pitchFamily="34" charset="0"/>
                <a:cs typeface="Arial" panose="020B0604020202020204" pitchFamily="34" charset="0"/>
              </a:rPr>
              <a:t>Overview</a:t>
            </a:r>
          </a:p>
          <a:p>
            <a:pPr marL="171450" lvl="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Who we are and what we do</a:t>
            </a:r>
          </a:p>
          <a:p>
            <a:pPr marL="171450" lvl="0" indent="-171450">
              <a:buFont typeface="Arial" panose="020B0604020202020204" pitchFamily="34" charset="0"/>
              <a:buChar char="•"/>
            </a:pPr>
            <a:r>
              <a:rPr lang="en-GB" sz="1200" i="1" dirty="0">
                <a:latin typeface="Arial" panose="020B0604020202020204" pitchFamily="34" charset="0"/>
                <a:cs typeface="Arial" panose="020B0604020202020204" pitchFamily="34" charset="0"/>
              </a:rPr>
              <a:t>Local needs</a:t>
            </a:r>
          </a:p>
          <a:p>
            <a:pPr marL="171450" lvl="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Our business model</a:t>
            </a:r>
          </a:p>
          <a:p>
            <a:pPr marL="171450" lvl="0" indent="-171450">
              <a:buFont typeface="Arial" panose="020B0604020202020204" pitchFamily="34" charset="0"/>
              <a:buChar char="•"/>
            </a:pPr>
            <a:r>
              <a:rPr lang="en-GB" sz="1200" i="1" dirty="0">
                <a:latin typeface="Arial" panose="020B0604020202020204" pitchFamily="34" charset="0"/>
                <a:cs typeface="Arial" panose="020B0604020202020204" pitchFamily="34" charset="0"/>
              </a:rPr>
              <a:t>Successes in 2018-19 (including Member Practices’ Report)</a:t>
            </a:r>
          </a:p>
          <a:p>
            <a:pPr marL="171450" lvl="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Principal risks and uncertainties facing the CCG</a:t>
            </a:r>
          </a:p>
          <a:p>
            <a:pPr marL="171450" lvl="0" indent="-171450">
              <a:buFont typeface="Arial" panose="020B0604020202020204" pitchFamily="34" charset="0"/>
              <a:buChar char="•"/>
            </a:pPr>
            <a:r>
              <a:rPr lang="en-GB" sz="1200" i="1" dirty="0">
                <a:latin typeface="Arial" panose="020B0604020202020204" pitchFamily="34" charset="0"/>
                <a:cs typeface="Arial" panose="020B0604020202020204" pitchFamily="34" charset="0"/>
              </a:rPr>
              <a:t>Assurance (including Going Concern)</a:t>
            </a:r>
          </a:p>
          <a:p>
            <a:endParaRPr lang="en-GB" sz="1200" b="1" dirty="0"/>
          </a:p>
        </p:txBody>
      </p:sp>
      <p:sp>
        <p:nvSpPr>
          <p:cNvPr id="9" name="Rectangle 8"/>
          <p:cNvSpPr/>
          <p:nvPr/>
        </p:nvSpPr>
        <p:spPr>
          <a:xfrm>
            <a:off x="6208305" y="2264829"/>
            <a:ext cx="2831957" cy="1661993"/>
          </a:xfrm>
          <a:prstGeom prst="rect">
            <a:avLst/>
          </a:prstGeom>
        </p:spPr>
        <p:txBody>
          <a:bodyPr wrap="square">
            <a:spAutoFit/>
          </a:bodyPr>
          <a:lstStyle/>
          <a:p>
            <a:pPr marL="180975" indent="-180975">
              <a:buFont typeface="Arial" panose="020B0604020202020204" pitchFamily="34" charset="0"/>
              <a:buChar char="•"/>
            </a:pPr>
            <a:r>
              <a:rPr lang="en-GB" sz="1200" dirty="0">
                <a:latin typeface="Arial" panose="020B0604020202020204" pitchFamily="34" charset="0"/>
                <a:cs typeface="Arial" panose="020B0604020202020204" pitchFamily="34" charset="0"/>
              </a:rPr>
              <a:t>Members Report</a:t>
            </a:r>
          </a:p>
          <a:p>
            <a:pPr marL="180975" indent="-180975">
              <a:buFont typeface="Arial" panose="020B0604020202020204" pitchFamily="34" charset="0"/>
              <a:buChar char="•"/>
            </a:pPr>
            <a:endParaRPr lang="en-GB" sz="900" dirty="0">
              <a:latin typeface="Arial" panose="020B0604020202020204" pitchFamily="34" charset="0"/>
              <a:cs typeface="Arial" panose="020B0604020202020204" pitchFamily="34" charset="0"/>
            </a:endParaRPr>
          </a:p>
          <a:p>
            <a:pPr marL="180975" indent="-180975">
              <a:buFont typeface="Arial" panose="020B0604020202020204" pitchFamily="34" charset="0"/>
              <a:buChar char="•"/>
            </a:pPr>
            <a:r>
              <a:rPr lang="en-GB" sz="1200" dirty="0">
                <a:latin typeface="Arial" panose="020B0604020202020204" pitchFamily="34" charset="0"/>
                <a:cs typeface="Arial" panose="020B0604020202020204" pitchFamily="34" charset="0"/>
              </a:rPr>
              <a:t>Statement of Accountable Officer Responsibilities</a:t>
            </a:r>
          </a:p>
          <a:p>
            <a:pPr marL="180975" indent="-180975">
              <a:buFont typeface="Arial" panose="020B0604020202020204" pitchFamily="34" charset="0"/>
              <a:buChar char="•"/>
            </a:pPr>
            <a:endParaRPr lang="en-GB" sz="900" dirty="0">
              <a:latin typeface="Arial" panose="020B0604020202020204" pitchFamily="34" charset="0"/>
              <a:cs typeface="Arial" panose="020B0604020202020204" pitchFamily="34" charset="0"/>
            </a:endParaRPr>
          </a:p>
          <a:p>
            <a:pPr marL="180975" indent="-180975">
              <a:buFont typeface="Arial" panose="020B0604020202020204" pitchFamily="34" charset="0"/>
              <a:buChar char="•"/>
            </a:pPr>
            <a:r>
              <a:rPr lang="en-GB" sz="1200" dirty="0">
                <a:latin typeface="Arial" panose="020B0604020202020204" pitchFamily="34" charset="0"/>
                <a:cs typeface="Arial" panose="020B0604020202020204" pitchFamily="34" charset="0"/>
              </a:rPr>
              <a:t>Annual Governance Statement</a:t>
            </a:r>
          </a:p>
          <a:p>
            <a:pPr marL="180975" indent="-180975">
              <a:buFont typeface="Arial" panose="020B0604020202020204" pitchFamily="34" charset="0"/>
              <a:buChar char="•"/>
            </a:pPr>
            <a:endParaRPr lang="en-GB" sz="1200" dirty="0">
              <a:latin typeface="Arial" panose="020B0604020202020204" pitchFamily="34" charset="0"/>
              <a:cs typeface="Arial" panose="020B0604020202020204" pitchFamily="34" charset="0"/>
            </a:endParaRPr>
          </a:p>
          <a:p>
            <a:pPr marL="180975" indent="-180975">
              <a:buFont typeface="Arial" panose="020B0604020202020204" pitchFamily="34" charset="0"/>
              <a:buChar char="•"/>
            </a:pPr>
            <a:r>
              <a:rPr lang="en-GB" sz="1200" dirty="0">
                <a:latin typeface="Arial" panose="020B0604020202020204" pitchFamily="34" charset="0"/>
                <a:cs typeface="Arial" panose="020B0604020202020204" pitchFamily="34" charset="0"/>
              </a:rPr>
              <a:t>Remuneration Report and Staff Report</a:t>
            </a:r>
          </a:p>
        </p:txBody>
      </p:sp>
      <p:sp>
        <p:nvSpPr>
          <p:cNvPr id="10" name="Rectangle 9"/>
          <p:cNvSpPr/>
          <p:nvPr/>
        </p:nvSpPr>
        <p:spPr>
          <a:xfrm>
            <a:off x="9090567" y="2397807"/>
            <a:ext cx="2850632" cy="2631490"/>
          </a:xfrm>
          <a:prstGeom prst="rect">
            <a:avLst/>
          </a:prstGeom>
        </p:spPr>
        <p:txBody>
          <a:bodyPr wrap="square">
            <a:spAutoFit/>
          </a:bodyPr>
          <a:lstStyle/>
          <a:p>
            <a:pPr marL="180975" indent="-180975">
              <a:buFont typeface="Arial" panose="020B0604020202020204" pitchFamily="34" charset="0"/>
              <a:buChar char="•"/>
              <a:tabLst>
                <a:tab pos="180975" algn="l"/>
              </a:tabLst>
            </a:pPr>
            <a:r>
              <a:rPr lang="en-GB" sz="1200" dirty="0">
                <a:latin typeface="Arial" panose="020B0604020202020204" pitchFamily="34" charset="0"/>
                <a:cs typeface="Arial" panose="020B0604020202020204" pitchFamily="34" charset="0"/>
              </a:rPr>
              <a:t>Report and Opinion from independent Auditor</a:t>
            </a:r>
          </a:p>
          <a:p>
            <a:pPr marL="180975" indent="-180975">
              <a:buFont typeface="Arial" panose="020B0604020202020204" pitchFamily="34" charset="0"/>
              <a:buChar char="•"/>
              <a:tabLst>
                <a:tab pos="180975" algn="l"/>
              </a:tabLst>
            </a:pPr>
            <a:endParaRPr lang="en-GB" sz="900" dirty="0">
              <a:latin typeface="Arial" panose="020B0604020202020204" pitchFamily="34" charset="0"/>
              <a:cs typeface="Arial" panose="020B0604020202020204" pitchFamily="34" charset="0"/>
            </a:endParaRPr>
          </a:p>
          <a:p>
            <a:pPr marL="180975" indent="-180975">
              <a:buFont typeface="Arial" panose="020B0604020202020204" pitchFamily="34" charset="0"/>
              <a:buChar char="•"/>
              <a:tabLst>
                <a:tab pos="180975" algn="l"/>
              </a:tabLst>
            </a:pPr>
            <a:r>
              <a:rPr lang="en-GB" sz="1200" dirty="0">
                <a:latin typeface="Arial" panose="020B0604020202020204" pitchFamily="34" charset="0"/>
                <a:cs typeface="Arial" panose="020B0604020202020204" pitchFamily="34" charset="0"/>
              </a:rPr>
              <a:t>Statement of Comprehensive Net Expenditure</a:t>
            </a:r>
          </a:p>
          <a:p>
            <a:pPr marL="180975" indent="-180975">
              <a:buFont typeface="Arial" panose="020B0604020202020204" pitchFamily="34" charset="0"/>
              <a:buChar char="•"/>
              <a:tabLst>
                <a:tab pos="180975" algn="l"/>
              </a:tabLst>
            </a:pPr>
            <a:endParaRPr lang="en-GB" sz="900" dirty="0">
              <a:latin typeface="Arial" panose="020B0604020202020204" pitchFamily="34" charset="0"/>
              <a:cs typeface="Arial" panose="020B0604020202020204" pitchFamily="34" charset="0"/>
            </a:endParaRPr>
          </a:p>
          <a:p>
            <a:pPr marL="180975" indent="-180975">
              <a:buFont typeface="Arial" panose="020B0604020202020204" pitchFamily="34" charset="0"/>
              <a:buChar char="•"/>
              <a:tabLst>
                <a:tab pos="180975" algn="l"/>
              </a:tabLst>
            </a:pPr>
            <a:r>
              <a:rPr lang="en-GB" sz="1200" dirty="0">
                <a:latin typeface="Arial" panose="020B0604020202020204" pitchFamily="34" charset="0"/>
                <a:cs typeface="Arial" panose="020B0604020202020204" pitchFamily="34" charset="0"/>
              </a:rPr>
              <a:t>Statement of Financial Position</a:t>
            </a:r>
          </a:p>
          <a:p>
            <a:pPr marL="180975" indent="-180975">
              <a:buFont typeface="Arial" panose="020B0604020202020204" pitchFamily="34" charset="0"/>
              <a:buChar char="•"/>
              <a:tabLst>
                <a:tab pos="180975" algn="l"/>
              </a:tabLst>
            </a:pPr>
            <a:endParaRPr lang="en-GB" sz="900" dirty="0">
              <a:latin typeface="Arial" panose="020B0604020202020204" pitchFamily="34" charset="0"/>
              <a:cs typeface="Arial" panose="020B0604020202020204" pitchFamily="34" charset="0"/>
            </a:endParaRPr>
          </a:p>
          <a:p>
            <a:pPr marL="180975" indent="-180975">
              <a:buFont typeface="Arial" panose="020B0604020202020204" pitchFamily="34" charset="0"/>
              <a:buChar char="•"/>
              <a:tabLst>
                <a:tab pos="180975" algn="l"/>
              </a:tabLst>
            </a:pPr>
            <a:r>
              <a:rPr lang="en-GB" sz="1200" dirty="0">
                <a:latin typeface="Arial" panose="020B0604020202020204" pitchFamily="34" charset="0"/>
                <a:cs typeface="Arial" panose="020B0604020202020204" pitchFamily="34" charset="0"/>
              </a:rPr>
              <a:t>Statement of changes in taxpayers equity</a:t>
            </a:r>
          </a:p>
          <a:p>
            <a:pPr marL="180975" indent="-180975">
              <a:buFont typeface="Arial" panose="020B0604020202020204" pitchFamily="34" charset="0"/>
              <a:buChar char="•"/>
              <a:tabLst>
                <a:tab pos="180975" algn="l"/>
              </a:tabLst>
            </a:pPr>
            <a:endParaRPr lang="en-GB" sz="900" dirty="0">
              <a:latin typeface="Arial" panose="020B0604020202020204" pitchFamily="34" charset="0"/>
              <a:cs typeface="Arial" panose="020B0604020202020204" pitchFamily="34" charset="0"/>
            </a:endParaRPr>
          </a:p>
          <a:p>
            <a:pPr marL="180975" indent="-180975">
              <a:buFont typeface="Arial" panose="020B0604020202020204" pitchFamily="34" charset="0"/>
              <a:buChar char="•"/>
              <a:tabLst>
                <a:tab pos="180975" algn="l"/>
              </a:tabLst>
            </a:pPr>
            <a:r>
              <a:rPr lang="en-GB" sz="1200" dirty="0">
                <a:latin typeface="Arial" panose="020B0604020202020204" pitchFamily="34" charset="0"/>
                <a:cs typeface="Arial" panose="020B0604020202020204" pitchFamily="34" charset="0"/>
              </a:rPr>
              <a:t>Statement of cash flows</a:t>
            </a:r>
          </a:p>
          <a:p>
            <a:pPr marL="180975" indent="-180975">
              <a:buFont typeface="Arial" panose="020B0604020202020204" pitchFamily="34" charset="0"/>
              <a:buChar char="•"/>
              <a:tabLst>
                <a:tab pos="180975" algn="l"/>
              </a:tabLst>
            </a:pPr>
            <a:endParaRPr lang="en-GB" sz="900" dirty="0">
              <a:latin typeface="Arial" panose="020B0604020202020204" pitchFamily="34" charset="0"/>
              <a:cs typeface="Arial" panose="020B0604020202020204" pitchFamily="34" charset="0"/>
            </a:endParaRPr>
          </a:p>
          <a:p>
            <a:pPr marL="180975" indent="-180975">
              <a:buFont typeface="Arial" panose="020B0604020202020204" pitchFamily="34" charset="0"/>
              <a:buChar char="•"/>
              <a:tabLst>
                <a:tab pos="180975" algn="l"/>
              </a:tabLst>
            </a:pPr>
            <a:r>
              <a:rPr lang="en-GB" sz="1200" dirty="0">
                <a:latin typeface="Arial" panose="020B0604020202020204" pitchFamily="34" charset="0"/>
                <a:cs typeface="Arial" panose="020B0604020202020204" pitchFamily="34" charset="0"/>
              </a:rPr>
              <a:t>Notes to the Accounts (</a:t>
            </a:r>
            <a:r>
              <a:rPr lang="en-GB" sz="1200" dirty="0" err="1">
                <a:latin typeface="Arial" panose="020B0604020202020204" pitchFamily="34" charset="0"/>
                <a:cs typeface="Arial" panose="020B0604020202020204" pitchFamily="34" charset="0"/>
              </a:rPr>
              <a:t>inc</a:t>
            </a:r>
            <a:r>
              <a:rPr lang="en-GB" sz="1200" dirty="0">
                <a:latin typeface="Arial" panose="020B0604020202020204" pitchFamily="34" charset="0"/>
                <a:cs typeface="Arial" panose="020B0604020202020204" pitchFamily="34" charset="0"/>
              </a:rPr>
              <a:t> Accounting Policies)</a:t>
            </a:r>
          </a:p>
        </p:txBody>
      </p:sp>
      <p:sp>
        <p:nvSpPr>
          <p:cNvPr id="11" name="Rectangle 10"/>
          <p:cNvSpPr/>
          <p:nvPr/>
        </p:nvSpPr>
        <p:spPr>
          <a:xfrm>
            <a:off x="2050868" y="3541493"/>
            <a:ext cx="4086941" cy="2339102"/>
          </a:xfrm>
          <a:prstGeom prst="rect">
            <a:avLst/>
          </a:prstGeom>
        </p:spPr>
        <p:txBody>
          <a:bodyPr wrap="square">
            <a:spAutoFit/>
          </a:bodyPr>
          <a:lstStyle/>
          <a:p>
            <a:r>
              <a:rPr lang="en-GB" sz="1400" b="1" dirty="0">
                <a:latin typeface="Arial" panose="020B0604020202020204" pitchFamily="34" charset="0"/>
                <a:cs typeface="Arial" panose="020B0604020202020204" pitchFamily="34" charset="0"/>
              </a:rPr>
              <a:t>Performance Analysis</a:t>
            </a:r>
          </a:p>
          <a:p>
            <a:pPr marL="171450" lvl="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How the CCG performed against constitutional standards and performance targets.</a:t>
            </a:r>
          </a:p>
          <a:p>
            <a:pPr marL="171450" lvl="0" indent="-171450">
              <a:buFont typeface="Arial" panose="020B0604020202020204" pitchFamily="34" charset="0"/>
              <a:buChar char="•"/>
            </a:pPr>
            <a:r>
              <a:rPr lang="en-GB" sz="1200" i="1" dirty="0">
                <a:latin typeface="Arial" panose="020B0604020202020204" pitchFamily="34" charset="0"/>
                <a:cs typeface="Arial" panose="020B0604020202020204" pitchFamily="34" charset="0"/>
              </a:rPr>
              <a:t>What the CCG spent in 2018-19</a:t>
            </a:r>
          </a:p>
          <a:p>
            <a:pPr marL="171450" lvl="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How the CCG delivered its plan for 2018-19</a:t>
            </a:r>
          </a:p>
          <a:p>
            <a:pPr marL="171450" lvl="0" indent="-171450">
              <a:buFont typeface="Arial" panose="020B0604020202020204" pitchFamily="34" charset="0"/>
              <a:buChar char="•"/>
            </a:pPr>
            <a:r>
              <a:rPr lang="en-GB" sz="1200" i="1" dirty="0">
                <a:latin typeface="Arial" panose="020B0604020202020204" pitchFamily="34" charset="0"/>
                <a:cs typeface="Arial" panose="020B0604020202020204" pitchFamily="34" charset="0"/>
              </a:rPr>
              <a:t>Improving the quality of services</a:t>
            </a:r>
          </a:p>
          <a:p>
            <a:pPr marL="361950" lvl="0" indent="-180975">
              <a:buFont typeface="Courier New" panose="02070309020205020404" pitchFamily="49" charset="0"/>
              <a:buChar char="o"/>
            </a:pPr>
            <a:r>
              <a:rPr lang="en-GB" sz="1200" dirty="0">
                <a:latin typeface="Arial" panose="020B0604020202020204" pitchFamily="34" charset="0"/>
                <a:cs typeface="Arial" panose="020B0604020202020204" pitchFamily="34" charset="0"/>
              </a:rPr>
              <a:t>Involving the public </a:t>
            </a:r>
          </a:p>
          <a:p>
            <a:pPr marL="361950" lvl="0" indent="-180975">
              <a:buFont typeface="Courier New" panose="02070309020205020404" pitchFamily="49" charset="0"/>
              <a:buChar char="o"/>
            </a:pPr>
            <a:r>
              <a:rPr lang="en-GB" sz="1200" i="1" dirty="0">
                <a:latin typeface="Arial" panose="020B0604020202020204" pitchFamily="34" charset="0"/>
                <a:cs typeface="Arial" panose="020B0604020202020204" pitchFamily="34" charset="0"/>
              </a:rPr>
              <a:t>Reducing inequalities</a:t>
            </a:r>
          </a:p>
          <a:p>
            <a:pPr marL="361950" lvl="0" indent="-180975">
              <a:buFont typeface="Courier New" panose="02070309020205020404" pitchFamily="49" charset="0"/>
              <a:buChar char="o"/>
            </a:pPr>
            <a:r>
              <a:rPr lang="en-GB" sz="1200" dirty="0">
                <a:latin typeface="Arial" panose="020B0604020202020204" pitchFamily="34" charset="0"/>
                <a:cs typeface="Arial" panose="020B0604020202020204" pitchFamily="34" charset="0"/>
              </a:rPr>
              <a:t>Sustainable development </a:t>
            </a:r>
          </a:p>
          <a:p>
            <a:pPr marL="361950" lvl="0" indent="-180975">
              <a:buFont typeface="Courier New" panose="02070309020205020404" pitchFamily="49" charset="0"/>
              <a:buChar char="o"/>
            </a:pPr>
            <a:r>
              <a:rPr lang="en-GB" sz="1200" i="1" dirty="0">
                <a:latin typeface="Arial" panose="020B0604020202020204" pitchFamily="34" charset="0"/>
                <a:cs typeface="Arial" panose="020B0604020202020204" pitchFamily="34" charset="0"/>
              </a:rPr>
              <a:t>Sustainability report</a:t>
            </a:r>
          </a:p>
          <a:p>
            <a:pPr marL="361950" lvl="0" indent="-180975">
              <a:buFont typeface="Courier New" panose="02070309020205020404" pitchFamily="49" charset="0"/>
              <a:buChar char="o"/>
            </a:pPr>
            <a:r>
              <a:rPr lang="en-GB" sz="1200" dirty="0">
                <a:latin typeface="Arial" panose="020B0604020202020204" pitchFamily="34" charset="0"/>
                <a:cs typeface="Arial" panose="020B0604020202020204" pitchFamily="34" charset="0"/>
              </a:rPr>
              <a:t>External environment</a:t>
            </a:r>
          </a:p>
          <a:p>
            <a:pPr marL="361950" lvl="0" indent="-180975">
              <a:buFont typeface="Courier New" panose="02070309020205020404" pitchFamily="49" charset="0"/>
              <a:buChar char="o"/>
            </a:pPr>
            <a:r>
              <a:rPr lang="en-GB" sz="1200" i="1" dirty="0">
                <a:latin typeface="Arial" panose="020B0604020202020204" pitchFamily="34" charset="0"/>
                <a:cs typeface="Arial" panose="020B0604020202020204" pitchFamily="34" charset="0"/>
              </a:rPr>
              <a:t>Equality report</a:t>
            </a:r>
          </a:p>
        </p:txBody>
      </p:sp>
    </p:spTree>
    <p:extLst>
      <p:ext uri="{BB962C8B-B14F-4D97-AF65-F5344CB8AC3E}">
        <p14:creationId xmlns:p14="http://schemas.microsoft.com/office/powerpoint/2010/main" val="32974813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6690" y="418078"/>
            <a:ext cx="9223710" cy="523220"/>
          </a:xfrm>
          <a:prstGeom prst="rect">
            <a:avLst/>
          </a:prstGeom>
        </p:spPr>
        <p:txBody>
          <a:bodyPr wrap="square">
            <a:spAutoFit/>
          </a:bodyPr>
          <a:lstStyle/>
          <a:p>
            <a:r>
              <a:rPr lang="en-GB" sz="2800" b="1" dirty="0">
                <a:solidFill>
                  <a:srgbClr val="0070C0"/>
                </a:solidFill>
                <a:latin typeface="Arial" panose="020B0604020202020204" pitchFamily="34" charset="0"/>
                <a:cs typeface="Arial" panose="020B0604020202020204" pitchFamily="34" charset="0"/>
              </a:rPr>
              <a:t>Responding to the Covid-19 pandemic</a:t>
            </a:r>
          </a:p>
        </p:txBody>
      </p:sp>
      <p:grpSp>
        <p:nvGrpSpPr>
          <p:cNvPr id="17" name="Group 16"/>
          <p:cNvGrpSpPr/>
          <p:nvPr/>
        </p:nvGrpSpPr>
        <p:grpSpPr>
          <a:xfrm>
            <a:off x="721316" y="855420"/>
            <a:ext cx="2396665" cy="2103086"/>
            <a:chOff x="7333931" y="1303783"/>
            <a:chExt cx="2396665" cy="2103086"/>
          </a:xfrm>
        </p:grpSpPr>
        <p:sp>
          <p:nvSpPr>
            <p:cNvPr id="16" name="Explosion 2 15"/>
            <p:cNvSpPr/>
            <p:nvPr/>
          </p:nvSpPr>
          <p:spPr>
            <a:xfrm rot="1219539">
              <a:off x="7333931" y="1303783"/>
              <a:ext cx="2396665" cy="2103086"/>
            </a:xfrm>
            <a:prstGeom prst="irregularSeal2">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7" name="Rectangle 6"/>
            <p:cNvSpPr/>
            <p:nvPr/>
          </p:nvSpPr>
          <p:spPr>
            <a:xfrm rot="20796841">
              <a:off x="7431955" y="2092545"/>
              <a:ext cx="1993016" cy="646331"/>
            </a:xfrm>
            <a:prstGeom prst="rect">
              <a:avLst/>
            </a:prstGeom>
          </p:spPr>
          <p:txBody>
            <a:bodyPr wrap="square">
              <a:spAutoFit/>
            </a:bodyPr>
            <a:lstStyle/>
            <a:p>
              <a:pPr algn="ctr"/>
              <a:r>
                <a:rPr lang="en-GB" b="1" dirty="0">
                  <a:latin typeface="Arial" panose="020B0604020202020204" pitchFamily="34" charset="0"/>
                  <a:cs typeface="Arial" panose="020B0604020202020204" pitchFamily="34" charset="0"/>
                </a:rPr>
                <a:t>Faster decision making</a:t>
              </a:r>
            </a:p>
          </p:txBody>
        </p:sp>
      </p:grpSp>
      <p:grpSp>
        <p:nvGrpSpPr>
          <p:cNvPr id="19" name="Group 18"/>
          <p:cNvGrpSpPr/>
          <p:nvPr/>
        </p:nvGrpSpPr>
        <p:grpSpPr>
          <a:xfrm>
            <a:off x="3831783" y="4349616"/>
            <a:ext cx="5386856" cy="1402854"/>
            <a:chOff x="3458304" y="4196416"/>
            <a:chExt cx="4256023" cy="1402854"/>
          </a:xfrm>
        </p:grpSpPr>
        <p:sp>
          <p:nvSpPr>
            <p:cNvPr id="18" name="Rectangle 17"/>
            <p:cNvSpPr/>
            <p:nvPr/>
          </p:nvSpPr>
          <p:spPr>
            <a:xfrm>
              <a:off x="3458304" y="4196416"/>
              <a:ext cx="4256023" cy="1402854"/>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GB"/>
            </a:p>
          </p:txBody>
        </p:sp>
        <p:sp>
          <p:nvSpPr>
            <p:cNvPr id="12" name="Rectangle 11"/>
            <p:cNvSpPr/>
            <p:nvPr/>
          </p:nvSpPr>
          <p:spPr>
            <a:xfrm>
              <a:off x="3554083" y="4347182"/>
              <a:ext cx="4123426" cy="1200329"/>
            </a:xfrm>
            <a:prstGeom prst="rect">
              <a:avLst/>
            </a:prstGeom>
          </p:spPr>
          <p:txBody>
            <a:bodyPr wrap="square">
              <a:spAutoFit/>
            </a:bodyPr>
            <a:lstStyle/>
            <a:p>
              <a:pPr algn="ctr"/>
              <a:r>
                <a:rPr lang="en-GB" b="1" dirty="0">
                  <a:latin typeface="Arial" panose="020B0604020202020204" pitchFamily="34" charset="0"/>
                  <a:cs typeface="Arial" panose="020B0604020202020204" pitchFamily="34" charset="0"/>
                </a:rPr>
                <a:t>Our organisational structure and processes changed very rapidly – </a:t>
              </a:r>
              <a:r>
                <a:rPr lang="en-GB" b="1" dirty="0" err="1">
                  <a:latin typeface="Arial" panose="020B0604020202020204" pitchFamily="34" charset="0"/>
                  <a:cs typeface="Arial" panose="020B0604020202020204" pitchFamily="34" charset="0"/>
                </a:rPr>
                <a:t>Covid</a:t>
              </a:r>
              <a:r>
                <a:rPr lang="en-GB" b="1" dirty="0">
                  <a:latin typeface="Arial" panose="020B0604020202020204" pitchFamily="34" charset="0"/>
                  <a:cs typeface="Arial" panose="020B0604020202020204" pitchFamily="34" charset="0"/>
                </a:rPr>
                <a:t> specific response, redeployment, working from home.</a:t>
              </a:r>
            </a:p>
          </p:txBody>
        </p:sp>
      </p:grpSp>
      <p:grpSp>
        <p:nvGrpSpPr>
          <p:cNvPr id="21" name="Group 20"/>
          <p:cNvGrpSpPr/>
          <p:nvPr/>
        </p:nvGrpSpPr>
        <p:grpSpPr>
          <a:xfrm>
            <a:off x="2896165" y="2383071"/>
            <a:ext cx="4310896" cy="1852414"/>
            <a:chOff x="7714327" y="1738530"/>
            <a:chExt cx="4310896" cy="1852414"/>
          </a:xfrm>
        </p:grpSpPr>
        <p:sp>
          <p:nvSpPr>
            <p:cNvPr id="20" name="Explosion 2 19"/>
            <p:cNvSpPr/>
            <p:nvPr/>
          </p:nvSpPr>
          <p:spPr>
            <a:xfrm rot="1304443">
              <a:off x="7714327" y="1738530"/>
              <a:ext cx="4310896" cy="1852414"/>
            </a:xfrm>
            <a:prstGeom prst="irregularSeal2">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3" name="Rectangle 12"/>
            <p:cNvSpPr/>
            <p:nvPr/>
          </p:nvSpPr>
          <p:spPr>
            <a:xfrm rot="1301661">
              <a:off x="8498821" y="2309807"/>
              <a:ext cx="2364751" cy="646331"/>
            </a:xfrm>
            <a:prstGeom prst="rect">
              <a:avLst/>
            </a:prstGeom>
          </p:spPr>
          <p:txBody>
            <a:bodyPr wrap="none">
              <a:spAutoFit/>
            </a:bodyPr>
            <a:lstStyle/>
            <a:p>
              <a:pPr algn="ctr"/>
              <a:r>
                <a:rPr lang="en-GB" b="1" dirty="0">
                  <a:latin typeface="Arial" panose="020B0604020202020204" pitchFamily="34" charset="0"/>
                  <a:cs typeface="Arial" panose="020B0604020202020204" pitchFamily="34" charset="0"/>
                </a:rPr>
                <a:t>National policy and </a:t>
              </a:r>
            </a:p>
            <a:p>
              <a:pPr algn="ctr"/>
              <a:r>
                <a:rPr lang="en-GB" b="1" dirty="0">
                  <a:latin typeface="Arial" panose="020B0604020202020204" pitchFamily="34" charset="0"/>
                  <a:cs typeface="Arial" panose="020B0604020202020204" pitchFamily="34" charset="0"/>
                </a:rPr>
                <a:t>guidance increased</a:t>
              </a:r>
            </a:p>
          </p:txBody>
        </p:sp>
      </p:grpSp>
      <p:grpSp>
        <p:nvGrpSpPr>
          <p:cNvPr id="5" name="Group 4"/>
          <p:cNvGrpSpPr/>
          <p:nvPr/>
        </p:nvGrpSpPr>
        <p:grpSpPr>
          <a:xfrm>
            <a:off x="654340" y="2837737"/>
            <a:ext cx="2727061" cy="2727061"/>
            <a:chOff x="533724" y="2043339"/>
            <a:chExt cx="2727061" cy="2727061"/>
          </a:xfrm>
        </p:grpSpPr>
        <p:sp>
          <p:nvSpPr>
            <p:cNvPr id="4" name="Explosion 2 3"/>
            <p:cNvSpPr/>
            <p:nvPr/>
          </p:nvSpPr>
          <p:spPr>
            <a:xfrm>
              <a:off x="533724" y="2043339"/>
              <a:ext cx="2727061" cy="2727061"/>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rot="19613414">
              <a:off x="766245" y="2945204"/>
              <a:ext cx="1998262" cy="923330"/>
            </a:xfrm>
            <a:prstGeom prst="rect">
              <a:avLst/>
            </a:prstGeom>
            <a:noFill/>
          </p:spPr>
          <p:txBody>
            <a:bodyPr wrap="square" rtlCol="0">
              <a:spAutoFit/>
            </a:bodyPr>
            <a:lstStyle/>
            <a:p>
              <a:pPr algn="ctr"/>
              <a:r>
                <a:rPr lang="en-GB" b="1" dirty="0">
                  <a:latin typeface="Arial" panose="020B0604020202020204" pitchFamily="34" charset="0"/>
                  <a:cs typeface="Arial" panose="020B0604020202020204" pitchFamily="34" charset="0"/>
                </a:rPr>
                <a:t>Speed of change (reactive and proactive)</a:t>
              </a:r>
              <a:endParaRPr lang="en-GB" dirty="0"/>
            </a:p>
          </p:txBody>
        </p:sp>
      </p:grpSp>
      <p:pic>
        <p:nvPicPr>
          <p:cNvPr id="22" name="Picture 21"/>
          <p:cNvPicPr>
            <a:picLocks noChangeAspect="1"/>
          </p:cNvPicPr>
          <p:nvPr/>
        </p:nvPicPr>
        <p:blipFill rotWithShape="1">
          <a:blip r:embed="rId3">
            <a:extLst>
              <a:ext uri="{28A0092B-C50C-407E-A947-70E740481C1C}">
                <a14:useLocalDpi xmlns:a14="http://schemas.microsoft.com/office/drawing/2010/main" val="0"/>
              </a:ext>
            </a:extLst>
          </a:blip>
          <a:srcRect l="11375" t="4446" r="62797" b="17007"/>
          <a:stretch/>
        </p:blipFill>
        <p:spPr>
          <a:xfrm>
            <a:off x="9697174" y="2198450"/>
            <a:ext cx="2043064" cy="3106575"/>
          </a:xfrm>
          <a:prstGeom prst="rect">
            <a:avLst/>
          </a:prstGeom>
          <a:ln w="12700">
            <a:solidFill>
              <a:schemeClr val="tx1"/>
            </a:solidFill>
          </a:ln>
        </p:spPr>
      </p:pic>
      <p:grpSp>
        <p:nvGrpSpPr>
          <p:cNvPr id="15" name="Group 14"/>
          <p:cNvGrpSpPr/>
          <p:nvPr/>
        </p:nvGrpSpPr>
        <p:grpSpPr>
          <a:xfrm>
            <a:off x="5582806" y="820159"/>
            <a:ext cx="4037162" cy="2491700"/>
            <a:chOff x="3761117" y="1631726"/>
            <a:chExt cx="4037162" cy="2491700"/>
          </a:xfrm>
        </p:grpSpPr>
        <p:sp>
          <p:nvSpPr>
            <p:cNvPr id="14" name="Explosion 2 13"/>
            <p:cNvSpPr/>
            <p:nvPr/>
          </p:nvSpPr>
          <p:spPr>
            <a:xfrm rot="11537092">
              <a:off x="3761117" y="1631726"/>
              <a:ext cx="4037162" cy="2491700"/>
            </a:xfrm>
            <a:prstGeom prst="irregularSeal2">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n-GB"/>
            </a:p>
          </p:txBody>
        </p:sp>
        <p:sp>
          <p:nvSpPr>
            <p:cNvPr id="11" name="Rectangle 10"/>
            <p:cNvSpPr/>
            <p:nvPr/>
          </p:nvSpPr>
          <p:spPr>
            <a:xfrm>
              <a:off x="4538905" y="2447809"/>
              <a:ext cx="2858045" cy="923330"/>
            </a:xfrm>
            <a:prstGeom prst="rect">
              <a:avLst/>
            </a:prstGeom>
          </p:spPr>
          <p:txBody>
            <a:bodyPr wrap="square">
              <a:spAutoFit/>
            </a:bodyPr>
            <a:lstStyle/>
            <a:p>
              <a:pPr algn="ctr"/>
              <a:r>
                <a:rPr lang="en-GB" b="1" dirty="0">
                  <a:latin typeface="Arial" panose="020B0604020202020204" pitchFamily="34" charset="0"/>
                  <a:cs typeface="Arial" panose="020B0604020202020204" pitchFamily="34" charset="0"/>
                </a:rPr>
                <a:t>More use of technology – professionally and personally</a:t>
              </a:r>
            </a:p>
          </p:txBody>
        </p:sp>
      </p:grpSp>
    </p:spTree>
    <p:extLst>
      <p:ext uri="{BB962C8B-B14F-4D97-AF65-F5344CB8AC3E}">
        <p14:creationId xmlns:p14="http://schemas.microsoft.com/office/powerpoint/2010/main" val="10717646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04800"/>
            <a:ext cx="12192000" cy="6096000"/>
          </a:xfrm>
          <a:prstGeom prst="rect">
            <a:avLst/>
          </a:prstGeom>
        </p:spPr>
      </p:pic>
    </p:spTree>
    <p:extLst>
      <p:ext uri="{BB962C8B-B14F-4D97-AF65-F5344CB8AC3E}">
        <p14:creationId xmlns:p14="http://schemas.microsoft.com/office/powerpoint/2010/main" val="25592895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6690" y="1162103"/>
            <a:ext cx="11432173" cy="4801314"/>
          </a:xfrm>
          <a:prstGeom prst="rect">
            <a:avLst/>
          </a:prstGeom>
          <a:noFill/>
        </p:spPr>
        <p:txBody>
          <a:bodyPr wrap="square" rtlCol="0">
            <a:spAutoFit/>
          </a:bodyPr>
          <a:lstStyle/>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We have transformed how we work – demonstrating rapid learning and effective working with our Covid-19 Pandemic response.</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Some of these changes need to continue. This includes continued roll-out of telephone and video consultations at hospitals outpatients and GP practices and new emergency care for those with mental health issues. </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When the spread of the virus was increasing at a significant rate in March, we</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needed to make sure there was enough bed capacity and staff to cope with the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predicted surge in demand. Health and care workers across Frimley Health and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Care are focussed on restarting some of the services that were suspended as</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part of the national Covid-19 effort.</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We will need to continue to be flexible to ensure we are able to manage the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ongoing Covid-19 situation in the best possible way. Services may be delivered in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different ways and in different places than previously, and if Covid-19 cases begin to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rise again then these services may need to be reduced once more. </a:t>
            </a:r>
          </a:p>
          <a:p>
            <a:pPr marL="285750"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p:txBody>
      </p:sp>
      <p:sp>
        <p:nvSpPr>
          <p:cNvPr id="2" name="Rectangle 1"/>
          <p:cNvSpPr/>
          <p:nvPr/>
        </p:nvSpPr>
        <p:spPr>
          <a:xfrm>
            <a:off x="326690" y="418078"/>
            <a:ext cx="7685259" cy="523220"/>
          </a:xfrm>
          <a:prstGeom prst="rect">
            <a:avLst/>
          </a:prstGeom>
        </p:spPr>
        <p:txBody>
          <a:bodyPr wrap="square">
            <a:spAutoFit/>
          </a:bodyPr>
          <a:lstStyle/>
          <a:p>
            <a:r>
              <a:rPr lang="en-GB" sz="2800" b="1" dirty="0">
                <a:solidFill>
                  <a:srgbClr val="0070C0"/>
                </a:solidFill>
                <a:latin typeface="Arial" panose="020B0604020202020204" pitchFamily="34" charset="0"/>
                <a:cs typeface="Arial" panose="020B0604020202020204" pitchFamily="34" charset="0"/>
              </a:rPr>
              <a:t>Health recovery: what’s next</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05977" y="2423060"/>
            <a:ext cx="2930211" cy="2657793"/>
          </a:xfrm>
          <a:prstGeom prst="rect">
            <a:avLst/>
          </a:prstGeom>
        </p:spPr>
      </p:pic>
    </p:spTree>
    <p:extLst>
      <p:ext uri="{BB962C8B-B14F-4D97-AF65-F5344CB8AC3E}">
        <p14:creationId xmlns:p14="http://schemas.microsoft.com/office/powerpoint/2010/main" val="21756454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00464" y="1634519"/>
            <a:ext cx="5853255" cy="3693319"/>
          </a:xfrm>
          <a:prstGeom prst="rect">
            <a:avLst/>
          </a:prstGeom>
          <a:noFill/>
        </p:spPr>
        <p:txBody>
          <a:bodyPr wrap="square" rtlCol="0">
            <a:spAutoFit/>
          </a:bodyPr>
          <a:lstStyle/>
          <a:p>
            <a:pPr marL="457200" indent="-457200">
              <a:buFont typeface="Wingdings" panose="05000000000000000000" pitchFamily="2" charset="2"/>
              <a:buChar char="ü"/>
            </a:pPr>
            <a:r>
              <a:rPr lang="en-GB" dirty="0">
                <a:latin typeface="Arial" panose="020B0604020202020204" pitchFamily="34" charset="0"/>
                <a:cs typeface="Arial" panose="020B0604020202020204" pitchFamily="34" charset="0"/>
              </a:rPr>
              <a:t>Stay Well This Winter</a:t>
            </a:r>
          </a:p>
          <a:p>
            <a:pPr marL="457200" indent="-457200">
              <a:buFont typeface="Wingdings" panose="05000000000000000000" pitchFamily="2" charset="2"/>
              <a:buChar char="ü"/>
            </a:pPr>
            <a:r>
              <a:rPr lang="en-GB" dirty="0">
                <a:latin typeface="Arial" panose="020B0604020202020204" pitchFamily="34" charset="0"/>
                <a:cs typeface="Arial" panose="020B0604020202020204" pitchFamily="34" charset="0"/>
              </a:rPr>
              <a:t>Covid-19 – recovery and restoration</a:t>
            </a:r>
          </a:p>
          <a:p>
            <a:pPr marL="457200" indent="-457200">
              <a:buFont typeface="Wingdings" panose="05000000000000000000" pitchFamily="2" charset="2"/>
              <a:buChar char="ü"/>
            </a:pPr>
            <a:r>
              <a:rPr lang="en-GB" dirty="0">
                <a:latin typeface="Arial" panose="020B0604020202020204" pitchFamily="34" charset="0"/>
                <a:cs typeface="Arial" panose="020B0604020202020204" pitchFamily="34" charset="0"/>
              </a:rPr>
              <a:t>NHS 111 First</a:t>
            </a:r>
          </a:p>
          <a:p>
            <a:pPr marL="457200" indent="-457200">
              <a:buFont typeface="Wingdings" panose="05000000000000000000" pitchFamily="2" charset="2"/>
              <a:buChar char="ü"/>
            </a:pPr>
            <a:r>
              <a:rPr lang="en-GB" dirty="0">
                <a:latin typeface="Arial" panose="020B0604020202020204" pitchFamily="34" charset="0"/>
                <a:cs typeface="Arial" panose="020B0604020202020204" pitchFamily="34" charset="0"/>
              </a:rPr>
              <a:t>Community Deal</a:t>
            </a:r>
          </a:p>
          <a:p>
            <a:pPr marL="285750" indent="-285750">
              <a:buFont typeface="Wingdings" panose="05000000000000000000" pitchFamily="2" charset="2"/>
              <a:buChar char="ü"/>
            </a:pPr>
            <a:r>
              <a:rPr lang="en-GB" dirty="0">
                <a:latin typeface="Arial" panose="020B0604020202020204" pitchFamily="34" charset="0"/>
                <a:cs typeface="Arial" panose="020B0604020202020204" pitchFamily="34" charset="0"/>
              </a:rPr>
              <a:t>To ensure safe delivery of the flu vaccination we are holding a drive through clinic at </a:t>
            </a:r>
            <a:r>
              <a:rPr lang="en-GB" dirty="0" err="1">
                <a:latin typeface="Arial" panose="020B0604020202020204" pitchFamily="34" charset="0"/>
                <a:cs typeface="Arial" panose="020B0604020202020204" pitchFamily="34" charset="0"/>
              </a:rPr>
              <a:t>Blackbushe</a:t>
            </a:r>
            <a:r>
              <a:rPr lang="en-GB" dirty="0">
                <a:latin typeface="Arial" panose="020B0604020202020204" pitchFamily="34" charset="0"/>
                <a:cs typeface="Arial" panose="020B0604020202020204" pitchFamily="34" charset="0"/>
              </a:rPr>
              <a:t> Airport, Camberley. </a:t>
            </a:r>
          </a:p>
          <a:p>
            <a:pPr marL="742950" lvl="1" indent="-285750">
              <a:buFont typeface="Arial" panose="020B0604020202020204" pitchFamily="34" charset="0"/>
              <a:buChar char="•"/>
            </a:pPr>
            <a:r>
              <a:rPr lang="en-GB" dirty="0">
                <a:latin typeface="Arial" panose="020B0604020202020204" pitchFamily="34" charset="0"/>
                <a:cs typeface="Arial" panose="020B0604020202020204" pitchFamily="34" charset="0"/>
              </a:rPr>
              <a:t>Drive through clinic opened Monday, 21</a:t>
            </a:r>
            <a:r>
              <a:rPr lang="en-GB" baseline="30000" dirty="0">
                <a:latin typeface="Arial" panose="020B0604020202020204" pitchFamily="34" charset="0"/>
                <a:cs typeface="Arial" panose="020B0604020202020204" pitchFamily="34" charset="0"/>
              </a:rPr>
              <a:t>st</a:t>
            </a:r>
            <a:r>
              <a:rPr lang="en-GB" dirty="0">
                <a:latin typeface="Arial" panose="020B0604020202020204" pitchFamily="34" charset="0"/>
                <a:cs typeface="Arial" panose="020B0604020202020204" pitchFamily="34" charset="0"/>
              </a:rPr>
              <a:t> September</a:t>
            </a:r>
          </a:p>
          <a:p>
            <a:pPr marL="742950" lvl="1" indent="-285750">
              <a:buFont typeface="Arial" panose="020B0604020202020204" pitchFamily="34" charset="0"/>
              <a:buChar char="•"/>
            </a:pPr>
            <a:r>
              <a:rPr lang="en-GB" dirty="0">
                <a:latin typeface="Arial" panose="020B0604020202020204" pitchFamily="34" charset="0"/>
                <a:cs typeface="Arial" panose="020B0604020202020204" pitchFamily="34" charset="0"/>
              </a:rPr>
              <a:t>Will operate for an initial period of seven weeks with potential to extend</a:t>
            </a:r>
          </a:p>
          <a:p>
            <a:pPr marL="742950" lvl="1" indent="-285750">
              <a:buFont typeface="Arial" panose="020B0604020202020204" pitchFamily="34" charset="0"/>
              <a:buChar char="•"/>
            </a:pPr>
            <a:r>
              <a:rPr lang="en-GB" dirty="0">
                <a:latin typeface="Arial" panose="020B0604020202020204" pitchFamily="34" charset="0"/>
                <a:cs typeface="Arial" panose="020B0604020202020204" pitchFamily="34" charset="0"/>
              </a:rPr>
              <a:t>To book in, contact your GP surgery</a:t>
            </a:r>
          </a:p>
          <a:p>
            <a:pPr marL="457200" indent="-457200">
              <a:buFont typeface="Wingdings" panose="05000000000000000000" pitchFamily="2" charset="2"/>
              <a:buChar char="ü"/>
            </a:pPr>
            <a:endParaRPr lang="en-GB" dirty="0">
              <a:latin typeface="Arial" panose="020B0604020202020204" pitchFamily="34" charset="0"/>
              <a:cs typeface="Arial" panose="020B0604020202020204" pitchFamily="34" charset="0"/>
            </a:endParaRPr>
          </a:p>
        </p:txBody>
      </p:sp>
      <p:sp>
        <p:nvSpPr>
          <p:cNvPr id="5" name="TextBox 4"/>
          <p:cNvSpPr txBox="1"/>
          <p:nvPr/>
        </p:nvSpPr>
        <p:spPr>
          <a:xfrm>
            <a:off x="692331" y="666207"/>
            <a:ext cx="7981406" cy="707886"/>
          </a:xfrm>
          <a:prstGeom prst="rect">
            <a:avLst/>
          </a:prstGeom>
          <a:noFill/>
        </p:spPr>
        <p:txBody>
          <a:bodyPr wrap="square" rtlCol="0">
            <a:spAutoFit/>
          </a:bodyPr>
          <a:lstStyle/>
          <a:p>
            <a:r>
              <a:rPr lang="en-GB" sz="4000" b="1" dirty="0">
                <a:solidFill>
                  <a:srgbClr val="0070C0"/>
                </a:solidFill>
                <a:latin typeface="Arial" panose="020B0604020202020204" pitchFamily="34" charset="0"/>
                <a:cs typeface="Arial" panose="020B0604020202020204" pitchFamily="34" charset="0"/>
              </a:rPr>
              <a:t>Looking ahead</a:t>
            </a:r>
            <a:endParaRPr lang="en-GB" sz="4000"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92686" y="1410789"/>
            <a:ext cx="5054721" cy="3573688"/>
          </a:xfrm>
          <a:prstGeom prst="rect">
            <a:avLst/>
          </a:prstGeom>
        </p:spPr>
      </p:pic>
    </p:spTree>
    <p:extLst>
      <p:ext uri="{BB962C8B-B14F-4D97-AF65-F5344CB8AC3E}">
        <p14:creationId xmlns:p14="http://schemas.microsoft.com/office/powerpoint/2010/main" val="40160921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14472" t="6891" r="14657" b="6473"/>
          <a:stretch/>
        </p:blipFill>
        <p:spPr>
          <a:xfrm>
            <a:off x="0" y="457204"/>
            <a:ext cx="5710268" cy="4653643"/>
          </a:xfrm>
          <a:prstGeom prst="rect">
            <a:avLst/>
          </a:prstGeom>
        </p:spPr>
      </p:pic>
      <p:sp>
        <p:nvSpPr>
          <p:cNvPr id="4" name="TextBox 3"/>
          <p:cNvSpPr txBox="1"/>
          <p:nvPr/>
        </p:nvSpPr>
        <p:spPr>
          <a:xfrm>
            <a:off x="5878286" y="1453243"/>
            <a:ext cx="5731328" cy="2123658"/>
          </a:xfrm>
          <a:prstGeom prst="rect">
            <a:avLst/>
          </a:prstGeom>
          <a:noFill/>
        </p:spPr>
        <p:txBody>
          <a:bodyPr wrap="square" rtlCol="0">
            <a:spAutoFit/>
          </a:bodyPr>
          <a:lstStyle/>
          <a:p>
            <a:r>
              <a:rPr lang="en-GB" sz="3600" b="1" dirty="0">
                <a:solidFill>
                  <a:schemeClr val="accent1">
                    <a:lumMod val="75000"/>
                  </a:schemeClr>
                </a:solidFill>
                <a:latin typeface="Arial" panose="020B0604020202020204" pitchFamily="34" charset="0"/>
                <a:cs typeface="Arial" panose="020B0604020202020204" pitchFamily="34" charset="0"/>
              </a:rPr>
              <a:t>Do you have a question?</a:t>
            </a:r>
          </a:p>
          <a:p>
            <a:endParaRPr lang="en-GB" sz="2000" dirty="0">
              <a:latin typeface="Arial" panose="020B0604020202020204" pitchFamily="34" charset="0"/>
              <a:cs typeface="Arial" panose="020B0604020202020204" pitchFamily="34" charset="0"/>
            </a:endParaRPr>
          </a:p>
          <a:p>
            <a:endParaRPr lang="en-GB" sz="2000" dirty="0">
              <a:latin typeface="Arial" panose="020B0604020202020204" pitchFamily="34" charset="0"/>
              <a:cs typeface="Arial" panose="020B0604020202020204" pitchFamily="34" charset="0"/>
            </a:endParaRPr>
          </a:p>
          <a:p>
            <a:r>
              <a:rPr lang="en-GB" sz="2800" dirty="0">
                <a:latin typeface="Arial" panose="020B0604020202020204" pitchFamily="34" charset="0"/>
                <a:cs typeface="Arial" panose="020B0604020202020204" pitchFamily="34" charset="0"/>
              </a:rPr>
              <a:t>Pop your question in the </a:t>
            </a:r>
            <a:br>
              <a:rPr lang="en-GB" sz="2800" dirty="0">
                <a:latin typeface="Arial" panose="020B0604020202020204" pitchFamily="34" charset="0"/>
                <a:cs typeface="Arial" panose="020B0604020202020204" pitchFamily="34" charset="0"/>
              </a:rPr>
            </a:br>
            <a:r>
              <a:rPr lang="en-GB" sz="2800" dirty="0">
                <a:latin typeface="Arial" panose="020B0604020202020204" pitchFamily="34" charset="0"/>
                <a:cs typeface="Arial" panose="020B0604020202020204" pitchFamily="34" charset="0"/>
              </a:rPr>
              <a:t>chat box below.</a:t>
            </a:r>
          </a:p>
        </p:txBody>
      </p:sp>
    </p:spTree>
    <p:extLst>
      <p:ext uri="{BB962C8B-B14F-4D97-AF65-F5344CB8AC3E}">
        <p14:creationId xmlns:p14="http://schemas.microsoft.com/office/powerpoint/2010/main" val="37968450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8562" y="1453243"/>
            <a:ext cx="8385242" cy="3416320"/>
          </a:xfrm>
          <a:prstGeom prst="rect">
            <a:avLst/>
          </a:prstGeom>
          <a:noFill/>
        </p:spPr>
        <p:txBody>
          <a:bodyPr wrap="square" rtlCol="0">
            <a:spAutoFit/>
          </a:bodyPr>
          <a:lstStyle/>
          <a:p>
            <a:r>
              <a:rPr lang="en-GB" sz="3600" b="1" dirty="0">
                <a:solidFill>
                  <a:schemeClr val="accent1">
                    <a:lumMod val="75000"/>
                  </a:schemeClr>
                </a:solidFill>
                <a:latin typeface="Arial" panose="020B0604020202020204" pitchFamily="34" charset="0"/>
                <a:cs typeface="Arial" panose="020B0604020202020204" pitchFamily="34" charset="0"/>
              </a:rPr>
              <a:t>Please let us know how we did</a:t>
            </a:r>
          </a:p>
          <a:p>
            <a:endParaRPr lang="en-GB" sz="2000" dirty="0">
              <a:latin typeface="Arial" panose="020B0604020202020204" pitchFamily="34" charset="0"/>
              <a:cs typeface="Arial" panose="020B0604020202020204" pitchFamily="34" charset="0"/>
            </a:endParaRPr>
          </a:p>
          <a:p>
            <a:endParaRPr lang="en-GB" sz="2000" dirty="0">
              <a:latin typeface="Arial" panose="020B0604020202020204" pitchFamily="34" charset="0"/>
              <a:cs typeface="Arial" panose="020B0604020202020204" pitchFamily="34" charset="0"/>
            </a:endParaRPr>
          </a:p>
          <a:p>
            <a:r>
              <a:rPr lang="en-GB" sz="2800" dirty="0">
                <a:latin typeface="Arial" panose="020B0604020202020204" pitchFamily="34" charset="0"/>
                <a:cs typeface="Arial" panose="020B0604020202020204" pitchFamily="34" charset="0"/>
              </a:rPr>
              <a:t>Thank you for joining us for this virtual annual general meeting. </a:t>
            </a:r>
          </a:p>
          <a:p>
            <a:endParaRPr lang="en-GB" sz="2800" dirty="0">
              <a:latin typeface="Arial" panose="020B0604020202020204" pitchFamily="34" charset="0"/>
              <a:cs typeface="Arial" panose="020B0604020202020204" pitchFamily="34" charset="0"/>
            </a:endParaRPr>
          </a:p>
          <a:p>
            <a:r>
              <a:rPr lang="en-GB" sz="2800" dirty="0">
                <a:latin typeface="Arial" panose="020B0604020202020204" pitchFamily="34" charset="0"/>
                <a:cs typeface="Arial" panose="020B0604020202020204" pitchFamily="34" charset="0"/>
              </a:rPr>
              <a:t>You will now be presented with a short survey to give us your feedback on this meeting.</a:t>
            </a:r>
          </a:p>
        </p:txBody>
      </p:sp>
    </p:spTree>
    <p:extLst>
      <p:ext uri="{BB962C8B-B14F-4D97-AF65-F5344CB8AC3E}">
        <p14:creationId xmlns:p14="http://schemas.microsoft.com/office/powerpoint/2010/main" val="22879757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44" y="6350"/>
            <a:ext cx="12180711" cy="6851650"/>
          </a:xfrm>
          <a:prstGeom prst="rect">
            <a:avLst/>
          </a:prstGeom>
        </p:spPr>
      </p:pic>
    </p:spTree>
    <p:extLst>
      <p:ext uri="{BB962C8B-B14F-4D97-AF65-F5344CB8AC3E}">
        <p14:creationId xmlns:p14="http://schemas.microsoft.com/office/powerpoint/2010/main" val="1990670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00464" y="1634519"/>
            <a:ext cx="10159273" cy="3416320"/>
          </a:xfrm>
          <a:prstGeom prst="rect">
            <a:avLst/>
          </a:prstGeom>
          <a:noFill/>
        </p:spPr>
        <p:txBody>
          <a:bodyPr wrap="square" rtlCol="0">
            <a:spAutoFit/>
          </a:bodyPr>
          <a:lstStyle/>
          <a:p>
            <a:pPr marL="457200" indent="-457200">
              <a:buAutoNum type="arabicPeriod"/>
            </a:pPr>
            <a:r>
              <a:rPr lang="en-GB" sz="2400" b="1" dirty="0">
                <a:latin typeface="Arial" panose="020B0604020202020204" pitchFamily="34" charset="0"/>
                <a:cs typeface="Arial" panose="020B0604020202020204" pitchFamily="34" charset="0"/>
              </a:rPr>
              <a:t>Introduction by Dr Andy Brooks</a:t>
            </a:r>
          </a:p>
          <a:p>
            <a:pPr marL="457200" indent="-457200">
              <a:buAutoNum type="arabicPeriod"/>
            </a:pPr>
            <a:r>
              <a:rPr lang="en-GB" sz="2400" b="1" dirty="0">
                <a:latin typeface="Arial" panose="020B0604020202020204" pitchFamily="34" charset="0"/>
                <a:cs typeface="Arial" panose="020B0604020202020204" pitchFamily="34" charset="0"/>
              </a:rPr>
              <a:t>Presentation of the Annual Report and Accounts</a:t>
            </a:r>
          </a:p>
          <a:p>
            <a:pPr marL="971550" lvl="1" indent="-514350">
              <a:buFont typeface="+mj-lt"/>
              <a:buAutoNum type="romanLcPeriod"/>
            </a:pPr>
            <a:r>
              <a:rPr lang="en-GB" sz="2400" dirty="0">
                <a:latin typeface="Arial" panose="020B0604020202020204" pitchFamily="34" charset="0"/>
                <a:cs typeface="Arial" panose="020B0604020202020204" pitchFamily="34" charset="0"/>
              </a:rPr>
              <a:t>Look back on 2019-2020</a:t>
            </a:r>
          </a:p>
          <a:p>
            <a:pPr marL="971550" lvl="1" indent="-514350">
              <a:buFont typeface="+mj-lt"/>
              <a:buAutoNum type="romanLcPeriod"/>
            </a:pPr>
            <a:r>
              <a:rPr lang="en-GB" sz="2400" dirty="0">
                <a:latin typeface="Arial" panose="020B0604020202020204" pitchFamily="34" charset="0"/>
                <a:cs typeface="Arial" panose="020B0604020202020204" pitchFamily="34" charset="0"/>
              </a:rPr>
              <a:t>Our new adult community services</a:t>
            </a:r>
          </a:p>
          <a:p>
            <a:pPr marL="971550" lvl="1" indent="-514350">
              <a:buFont typeface="+mj-lt"/>
              <a:buAutoNum type="romanLcPeriod"/>
            </a:pPr>
            <a:r>
              <a:rPr lang="en-GB" sz="2400" dirty="0">
                <a:latin typeface="Arial" panose="020B0604020202020204" pitchFamily="34" charset="0"/>
                <a:cs typeface="Arial" panose="020B0604020202020204" pitchFamily="34" charset="0"/>
              </a:rPr>
              <a:t>How our budget was spent</a:t>
            </a:r>
            <a:endParaRPr lang="en-GB" sz="2400" i="1" dirty="0">
              <a:latin typeface="Arial" panose="020B0604020202020204" pitchFamily="34" charset="0"/>
              <a:cs typeface="Arial" panose="020B0604020202020204" pitchFamily="34" charset="0"/>
            </a:endParaRPr>
          </a:p>
          <a:p>
            <a:pPr marL="457200" indent="-457200">
              <a:buAutoNum type="arabicPeriod"/>
            </a:pPr>
            <a:r>
              <a:rPr lang="en-GB" sz="2400" b="1" dirty="0">
                <a:latin typeface="Arial" panose="020B0604020202020204" pitchFamily="34" charset="0"/>
                <a:cs typeface="Arial" panose="020B0604020202020204" pitchFamily="34" charset="0"/>
              </a:rPr>
              <a:t>Responding to the Covid-19 pandemic</a:t>
            </a:r>
          </a:p>
          <a:p>
            <a:pPr marL="457200" indent="-457200">
              <a:buFontTx/>
              <a:buAutoNum type="arabicPeriod"/>
            </a:pPr>
            <a:r>
              <a:rPr lang="en-GB" sz="2400" b="1" dirty="0">
                <a:latin typeface="Arial" panose="020B0604020202020204" pitchFamily="34" charset="0"/>
                <a:cs typeface="Arial" panose="020B0604020202020204" pitchFamily="34" charset="0"/>
              </a:rPr>
              <a:t>Integrated adult mental health community services</a:t>
            </a:r>
            <a:endParaRPr lang="en-GB" sz="2400" dirty="0">
              <a:latin typeface="Arial" panose="020B0604020202020204" pitchFamily="34" charset="0"/>
              <a:cs typeface="Arial" panose="020B0604020202020204" pitchFamily="34" charset="0"/>
            </a:endParaRPr>
          </a:p>
          <a:p>
            <a:pPr marL="457200" indent="-457200">
              <a:buAutoNum type="arabicPeriod"/>
            </a:pPr>
            <a:r>
              <a:rPr lang="en-GB" sz="2400" b="1" dirty="0">
                <a:latin typeface="Arial" panose="020B0604020202020204" pitchFamily="34" charset="0"/>
                <a:cs typeface="Arial" panose="020B0604020202020204" pitchFamily="34" charset="0"/>
              </a:rPr>
              <a:t>Looking ahead</a:t>
            </a:r>
          </a:p>
          <a:p>
            <a:pPr marL="457200" indent="-457200">
              <a:buAutoNum type="arabicPeriod"/>
            </a:pPr>
            <a:r>
              <a:rPr lang="en-GB" sz="2400" b="1" dirty="0">
                <a:latin typeface="Arial" panose="020B0604020202020204" pitchFamily="34" charset="0"/>
                <a:cs typeface="Arial" panose="020B0604020202020204" pitchFamily="34" charset="0"/>
              </a:rPr>
              <a:t>Questions to the CCG</a:t>
            </a:r>
            <a:endParaRPr lang="en-GB" sz="2400" dirty="0">
              <a:latin typeface="Arial" panose="020B0604020202020204" pitchFamily="34" charset="0"/>
              <a:cs typeface="Arial" panose="020B0604020202020204" pitchFamily="34" charset="0"/>
            </a:endParaRPr>
          </a:p>
        </p:txBody>
      </p:sp>
      <p:sp>
        <p:nvSpPr>
          <p:cNvPr id="5" name="TextBox 4"/>
          <p:cNvSpPr txBox="1"/>
          <p:nvPr/>
        </p:nvSpPr>
        <p:spPr>
          <a:xfrm>
            <a:off x="692331" y="666207"/>
            <a:ext cx="7981406" cy="707886"/>
          </a:xfrm>
          <a:prstGeom prst="rect">
            <a:avLst/>
          </a:prstGeom>
          <a:noFill/>
        </p:spPr>
        <p:txBody>
          <a:bodyPr wrap="square" rtlCol="0">
            <a:spAutoFit/>
          </a:bodyPr>
          <a:lstStyle/>
          <a:p>
            <a:r>
              <a:rPr lang="en-GB" sz="4000" b="1" dirty="0">
                <a:solidFill>
                  <a:srgbClr val="0070C0"/>
                </a:solidFill>
                <a:latin typeface="Arial" panose="020B0604020202020204" pitchFamily="34" charset="0"/>
                <a:cs typeface="Arial" panose="020B0604020202020204" pitchFamily="34" charset="0"/>
              </a:rPr>
              <a:t>Agenda</a:t>
            </a:r>
            <a:endParaRPr lang="en-GB" sz="4000" dirty="0"/>
          </a:p>
        </p:txBody>
      </p:sp>
    </p:spTree>
    <p:extLst>
      <p:ext uri="{BB962C8B-B14F-4D97-AF65-F5344CB8AC3E}">
        <p14:creationId xmlns:p14="http://schemas.microsoft.com/office/powerpoint/2010/main" val="3495857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00465" y="1634519"/>
            <a:ext cx="7549906" cy="3693319"/>
          </a:xfrm>
          <a:prstGeom prst="rect">
            <a:avLst/>
          </a:prstGeom>
          <a:noFill/>
        </p:spPr>
        <p:txBody>
          <a:bodyPr wrap="square" rtlCol="0">
            <a:spAutoFit/>
          </a:bodyPr>
          <a:lstStyle/>
          <a:p>
            <a:pPr marL="457200" indent="-457200">
              <a:buFont typeface="Wingdings" panose="05000000000000000000" pitchFamily="2" charset="2"/>
              <a:buChar char="ü"/>
            </a:pPr>
            <a:r>
              <a:rPr lang="en-GB" dirty="0">
                <a:latin typeface="Arial" panose="020B0604020202020204" pitchFamily="34" charset="0"/>
                <a:cs typeface="Arial" panose="020B0604020202020204" pitchFamily="34" charset="0"/>
              </a:rPr>
              <a:t>Once again awarded an ‘Outstanding’ rating by NHS England. </a:t>
            </a:r>
          </a:p>
          <a:p>
            <a:pPr marL="457200" indent="-457200">
              <a:buFont typeface="Wingdings" panose="05000000000000000000" pitchFamily="2" charset="2"/>
              <a:buChar char="ü"/>
            </a:pPr>
            <a:r>
              <a:rPr lang="en-GB" dirty="0">
                <a:latin typeface="Arial" panose="020B0604020202020204" pitchFamily="34" charset="0"/>
                <a:cs typeface="Arial" panose="020B0604020202020204" pitchFamily="34" charset="0"/>
              </a:rPr>
              <a:t>Launched new innovative and integrated community service</a:t>
            </a:r>
          </a:p>
          <a:p>
            <a:pPr marL="457200" indent="-457200">
              <a:buFont typeface="Wingdings" panose="05000000000000000000" pitchFamily="2" charset="2"/>
              <a:buChar char="ü"/>
            </a:pPr>
            <a:r>
              <a:rPr lang="en-GB" dirty="0">
                <a:latin typeface="Arial" panose="020B0604020202020204" pitchFamily="34" charset="0"/>
                <a:cs typeface="Arial" panose="020B0604020202020204" pitchFamily="34" charset="0"/>
              </a:rPr>
              <a:t>Exceptionally high quality family doctor services with all General Practices rated good or outstanding by the Care Quality Commission</a:t>
            </a:r>
          </a:p>
          <a:p>
            <a:pPr marL="457200" indent="-457200">
              <a:buFont typeface="Wingdings" panose="05000000000000000000" pitchFamily="2" charset="2"/>
              <a:buChar char="ü"/>
            </a:pPr>
            <a:r>
              <a:rPr lang="en-GB" dirty="0">
                <a:latin typeface="Arial" panose="020B0604020202020204" pitchFamily="34" charset="0"/>
                <a:cs typeface="Arial" panose="020B0604020202020204" pitchFamily="34" charset="0"/>
              </a:rPr>
              <a:t>In national staff survey 2019, the CCG ranked 5th of all the organisations taking part, continuing to be one of the top rated CCGs by its staff.</a:t>
            </a:r>
          </a:p>
          <a:p>
            <a:pPr marL="457200" indent="-457200">
              <a:buFont typeface="Wingdings" panose="05000000000000000000" pitchFamily="2" charset="2"/>
              <a:buChar char="ü"/>
            </a:pPr>
            <a:r>
              <a:rPr lang="en-GB" dirty="0">
                <a:latin typeface="Arial" panose="020B0604020202020204" pitchFamily="34" charset="0"/>
                <a:cs typeface="Arial" panose="020B0604020202020204" pitchFamily="34" charset="0"/>
              </a:rPr>
              <a:t>Worked together with Surrey County Council to deliver the Health and Wellbeing Strategy and Community Vision for Surrey.</a:t>
            </a:r>
          </a:p>
          <a:p>
            <a:pPr marL="457200" indent="-457200">
              <a:buFont typeface="Wingdings" panose="05000000000000000000" pitchFamily="2" charset="2"/>
              <a:buChar char="ü"/>
            </a:pPr>
            <a:r>
              <a:rPr lang="en-GB" dirty="0">
                <a:latin typeface="Arial" panose="020B0604020202020204" pitchFamily="34" charset="0"/>
                <a:cs typeface="Arial" panose="020B0604020202020204" pitchFamily="34" charset="0"/>
              </a:rPr>
              <a:t>Came together with East Berkshire CCG and North East Hampshire and Farnham CCG to form the Frimley Collaborative of Clinical Commissioning Groups</a:t>
            </a:r>
          </a:p>
        </p:txBody>
      </p:sp>
      <p:sp>
        <p:nvSpPr>
          <p:cNvPr id="5" name="TextBox 4"/>
          <p:cNvSpPr txBox="1"/>
          <p:nvPr/>
        </p:nvSpPr>
        <p:spPr>
          <a:xfrm>
            <a:off x="692331" y="666207"/>
            <a:ext cx="7981406" cy="707886"/>
          </a:xfrm>
          <a:prstGeom prst="rect">
            <a:avLst/>
          </a:prstGeom>
          <a:noFill/>
        </p:spPr>
        <p:txBody>
          <a:bodyPr wrap="square" rtlCol="0">
            <a:spAutoFit/>
          </a:bodyPr>
          <a:lstStyle/>
          <a:p>
            <a:r>
              <a:rPr lang="en-GB" sz="4000" b="1" dirty="0">
                <a:solidFill>
                  <a:srgbClr val="0070C0"/>
                </a:solidFill>
                <a:latin typeface="Arial" panose="020B0604020202020204" pitchFamily="34" charset="0"/>
                <a:cs typeface="Arial" panose="020B0604020202020204" pitchFamily="34" charset="0"/>
              </a:rPr>
              <a:t>Looking back at 2019-2020</a:t>
            </a:r>
            <a:endParaRPr lang="en-GB" sz="4000"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73737" y="1634519"/>
            <a:ext cx="3175957" cy="3175957"/>
          </a:xfrm>
          <a:prstGeom prst="rect">
            <a:avLst/>
          </a:prstGeom>
        </p:spPr>
      </p:pic>
    </p:spTree>
    <p:extLst>
      <p:ext uri="{BB962C8B-B14F-4D97-AF65-F5344CB8AC3E}">
        <p14:creationId xmlns:p14="http://schemas.microsoft.com/office/powerpoint/2010/main" val="37135595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00464" y="1634519"/>
            <a:ext cx="10943045" cy="461665"/>
          </a:xfrm>
          <a:prstGeom prst="rect">
            <a:avLst/>
          </a:prstGeom>
          <a:noFill/>
        </p:spPr>
        <p:txBody>
          <a:bodyPr wrap="square" rtlCol="0">
            <a:spAutoFit/>
          </a:bodyPr>
          <a:lstStyle/>
          <a:p>
            <a:pPr marL="457200" indent="-457200">
              <a:buFont typeface="Wingdings" panose="05000000000000000000" pitchFamily="2" charset="2"/>
              <a:buChar char="ü"/>
            </a:pPr>
            <a:endParaRPr lang="en-GB" sz="2400" dirty="0">
              <a:latin typeface="Arial" panose="020B0604020202020204" pitchFamily="34" charset="0"/>
              <a:cs typeface="Arial" panose="020B0604020202020204" pitchFamily="34" charset="0"/>
            </a:endParaRPr>
          </a:p>
        </p:txBody>
      </p:sp>
      <p:sp>
        <p:nvSpPr>
          <p:cNvPr id="5" name="TextBox 4"/>
          <p:cNvSpPr txBox="1"/>
          <p:nvPr/>
        </p:nvSpPr>
        <p:spPr>
          <a:xfrm>
            <a:off x="457197" y="404948"/>
            <a:ext cx="7981406" cy="707886"/>
          </a:xfrm>
          <a:prstGeom prst="rect">
            <a:avLst/>
          </a:prstGeom>
          <a:noFill/>
        </p:spPr>
        <p:txBody>
          <a:bodyPr wrap="square" rtlCol="0">
            <a:spAutoFit/>
          </a:bodyPr>
          <a:lstStyle/>
          <a:p>
            <a:r>
              <a:rPr lang="en-GB" sz="4000" b="1" dirty="0">
                <a:solidFill>
                  <a:srgbClr val="0070C0"/>
                </a:solidFill>
                <a:latin typeface="Arial" panose="020B0604020202020204" pitchFamily="34" charset="0"/>
                <a:cs typeface="Arial" panose="020B0604020202020204" pitchFamily="34" charset="0"/>
              </a:rPr>
              <a:t>Prevention and self care</a:t>
            </a:r>
            <a:endParaRPr lang="en-GB" sz="4000" dirty="0"/>
          </a:p>
        </p:txBody>
      </p:sp>
      <p:sp>
        <p:nvSpPr>
          <p:cNvPr id="2" name="TextBox 1"/>
          <p:cNvSpPr txBox="1"/>
          <p:nvPr/>
        </p:nvSpPr>
        <p:spPr>
          <a:xfrm>
            <a:off x="457198" y="1240970"/>
            <a:ext cx="11051178" cy="3970318"/>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Supporting people to live healthy lives is a priority for the CCG. We work with our partners to promote wellness, prevent ill-health, identify improvements in lifestyle choices and ensure effective support is available throughout the community. Prevention programmes for 2019-2020 have included:</a:t>
            </a:r>
          </a:p>
          <a:p>
            <a:endParaRPr lang="en-GB"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In partnership with the One You service, we set up stop smoking services with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manual workers at Surrey Heath Borough Council (SHBC) depot and with the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Hope Hub homeless service. </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Working with NHS England, East Berkshire CCG and North East Hampshire and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Farnham CCG we held a successful Diabetes Prevention Programme. The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programme offers intensive support and health advice to try to prevent the onset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of diabetes. </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We ran a successful falls workshop to help identify ways in which we could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support fall prevention. Feedback from this workshop has been used to make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recommendations locally and across the ICS. </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09314" y="2303510"/>
            <a:ext cx="2299061" cy="3006946"/>
          </a:xfrm>
          <a:prstGeom prst="rect">
            <a:avLst/>
          </a:prstGeom>
          <a:ln w="12700">
            <a:solidFill>
              <a:schemeClr val="tx1"/>
            </a:solidFill>
          </a:ln>
        </p:spPr>
      </p:pic>
    </p:spTree>
    <p:extLst>
      <p:ext uri="{BB962C8B-B14F-4D97-AF65-F5344CB8AC3E}">
        <p14:creationId xmlns:p14="http://schemas.microsoft.com/office/powerpoint/2010/main" val="23513457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00464" y="1634519"/>
            <a:ext cx="10943045" cy="461665"/>
          </a:xfrm>
          <a:prstGeom prst="rect">
            <a:avLst/>
          </a:prstGeom>
          <a:noFill/>
        </p:spPr>
        <p:txBody>
          <a:bodyPr wrap="square" rtlCol="0">
            <a:spAutoFit/>
          </a:bodyPr>
          <a:lstStyle/>
          <a:p>
            <a:pPr marL="457200" indent="-457200">
              <a:buFont typeface="Wingdings" panose="05000000000000000000" pitchFamily="2" charset="2"/>
              <a:buChar char="ü"/>
            </a:pPr>
            <a:endParaRPr lang="en-GB" sz="2400" dirty="0">
              <a:latin typeface="Arial" panose="020B0604020202020204" pitchFamily="34" charset="0"/>
              <a:cs typeface="Arial" panose="020B0604020202020204" pitchFamily="34" charset="0"/>
            </a:endParaRPr>
          </a:p>
        </p:txBody>
      </p:sp>
      <p:sp>
        <p:nvSpPr>
          <p:cNvPr id="5" name="TextBox 4"/>
          <p:cNvSpPr txBox="1"/>
          <p:nvPr/>
        </p:nvSpPr>
        <p:spPr>
          <a:xfrm>
            <a:off x="457197" y="404948"/>
            <a:ext cx="7981406" cy="707886"/>
          </a:xfrm>
          <a:prstGeom prst="rect">
            <a:avLst/>
          </a:prstGeom>
          <a:noFill/>
        </p:spPr>
        <p:txBody>
          <a:bodyPr wrap="square" rtlCol="0">
            <a:spAutoFit/>
          </a:bodyPr>
          <a:lstStyle/>
          <a:p>
            <a:r>
              <a:rPr lang="en-GB" sz="4000" b="1" dirty="0">
                <a:solidFill>
                  <a:srgbClr val="0070C0"/>
                </a:solidFill>
                <a:latin typeface="Arial" panose="020B0604020202020204" pitchFamily="34" charset="0"/>
                <a:cs typeface="Arial" panose="020B0604020202020204" pitchFamily="34" charset="0"/>
              </a:rPr>
              <a:t>Children and young people</a:t>
            </a:r>
            <a:endParaRPr lang="en-GB" sz="4000" dirty="0"/>
          </a:p>
        </p:txBody>
      </p:sp>
      <p:sp>
        <p:nvSpPr>
          <p:cNvPr id="2" name="TextBox 1"/>
          <p:cNvSpPr txBox="1"/>
          <p:nvPr/>
        </p:nvSpPr>
        <p:spPr>
          <a:xfrm>
            <a:off x="457198" y="1344488"/>
            <a:ext cx="11051178" cy="3970318"/>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Our vision is to improve access, outcomes and services to children, young people and their families with physical and mental wellbeing needs. In partnership with colleagues in Surrey, we have taken steps to reduce health inequalities for children and young people in line with the NHS Long term plan. This includes: </a:t>
            </a:r>
          </a:p>
          <a:p>
            <a:endParaRPr lang="en-GB" dirty="0">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GB" dirty="0">
                <a:latin typeface="Arial" panose="020B0604020202020204" pitchFamily="34" charset="0"/>
                <a:cs typeface="Arial" panose="020B0604020202020204" pitchFamily="34" charset="0"/>
              </a:rPr>
              <a:t>Introducing specialist paediatric liaison nurse for learning disabilities into all acute hospitals. </a:t>
            </a:r>
          </a:p>
          <a:p>
            <a:pPr marL="285750" lvl="0" indent="-285750">
              <a:buFont typeface="Arial" panose="020B0604020202020204" pitchFamily="34" charset="0"/>
              <a:buChar char="•"/>
            </a:pPr>
            <a:r>
              <a:rPr lang="en-GB" dirty="0">
                <a:latin typeface="Arial" panose="020B0604020202020204" pitchFamily="34" charset="0"/>
                <a:cs typeface="Arial" panose="020B0604020202020204" pitchFamily="34" charset="0"/>
              </a:rPr>
              <a:t>All young people with a learning disability will be eligible to be placed on the GP register and should from age 14 receive an annual health check and resulting health action plan.</a:t>
            </a:r>
          </a:p>
          <a:p>
            <a:pPr marL="285750" lvl="0" indent="-285750">
              <a:buFont typeface="Arial" panose="020B0604020202020204" pitchFamily="34" charset="0"/>
              <a:buChar char="•"/>
            </a:pPr>
            <a:r>
              <a:rPr lang="en-GB" dirty="0">
                <a:latin typeface="Arial" panose="020B0604020202020204" pitchFamily="34" charset="0"/>
                <a:cs typeface="Arial" panose="020B0604020202020204" pitchFamily="34" charset="0"/>
              </a:rPr>
              <a:t>Supporting schools to develop whole-school approaches to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improving emotional wellbeing  - Early Intervention Site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identified for Surrey Heath. We have begun a partnership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project with a local GP, Executive Head of three primary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schools and our local CAMHS manager on the Old Dean to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better support professionals and families in managing those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with additional mental health needs.</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51853" y="2738462"/>
            <a:ext cx="4828816" cy="2885972"/>
          </a:xfrm>
          <a:prstGeom prst="rect">
            <a:avLst/>
          </a:prstGeom>
        </p:spPr>
      </p:pic>
    </p:spTree>
    <p:extLst>
      <p:ext uri="{BB962C8B-B14F-4D97-AF65-F5344CB8AC3E}">
        <p14:creationId xmlns:p14="http://schemas.microsoft.com/office/powerpoint/2010/main" val="20590622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92331" y="1307264"/>
            <a:ext cx="8343536" cy="3970318"/>
          </a:xfrm>
          <a:prstGeom prst="rect">
            <a:avLst/>
          </a:prstGeom>
          <a:noFill/>
        </p:spPr>
        <p:txBody>
          <a:bodyPr wrap="square" rtlCol="0">
            <a:spAutoFit/>
          </a:bodyPr>
          <a:lstStyle/>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A new local innovative service run by our </a:t>
            </a:r>
            <a:r>
              <a:rPr lang="en-GB" b="1" dirty="0">
                <a:latin typeface="Arial" panose="020B0604020202020204" pitchFamily="34" charset="0"/>
                <a:cs typeface="Arial" panose="020B0604020202020204" pitchFamily="34" charset="0"/>
              </a:rPr>
              <a:t>Community Cancer Navigator </a:t>
            </a:r>
            <a:r>
              <a:rPr lang="en-GB" dirty="0">
                <a:latin typeface="Arial" panose="020B0604020202020204" pitchFamily="34" charset="0"/>
                <a:cs typeface="Arial" panose="020B0604020202020204" pitchFamily="34" charset="0"/>
              </a:rPr>
              <a:t>supports people living with and beyond cancer, providing general information and support about cancer and cancer services to enable people to navigate the health and social care system and make informed choices about their cancer and their life. </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We aim to increase screening uptake within targeted populations by understanding and overcoming barriers.</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We work with GP practices to support earlier diagnosis of through improving uptake for all three national screening programmes (bowel, breast,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cervical). </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We are improving experience of care for patients and their carers on their cancer journey by ensuring at each stage their feedback is captured.</a:t>
            </a:r>
          </a:p>
          <a:p>
            <a:endParaRPr lang="en-GB"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ü"/>
            </a:pPr>
            <a:endParaRPr lang="en-GB" dirty="0">
              <a:latin typeface="Arial" panose="020B0604020202020204" pitchFamily="34" charset="0"/>
              <a:cs typeface="Arial" panose="020B0604020202020204" pitchFamily="34" charset="0"/>
            </a:endParaRPr>
          </a:p>
        </p:txBody>
      </p:sp>
      <p:sp>
        <p:nvSpPr>
          <p:cNvPr id="5" name="TextBox 4"/>
          <p:cNvSpPr txBox="1"/>
          <p:nvPr/>
        </p:nvSpPr>
        <p:spPr>
          <a:xfrm>
            <a:off x="692331" y="418016"/>
            <a:ext cx="7981406" cy="707886"/>
          </a:xfrm>
          <a:prstGeom prst="rect">
            <a:avLst/>
          </a:prstGeom>
          <a:noFill/>
        </p:spPr>
        <p:txBody>
          <a:bodyPr wrap="square" rtlCol="0">
            <a:spAutoFit/>
          </a:bodyPr>
          <a:lstStyle/>
          <a:p>
            <a:r>
              <a:rPr lang="en-GB" sz="4000" b="1" dirty="0">
                <a:solidFill>
                  <a:srgbClr val="0070C0"/>
                </a:solidFill>
                <a:latin typeface="Arial" panose="020B0604020202020204" pitchFamily="34" charset="0"/>
                <a:cs typeface="Arial" panose="020B0604020202020204" pitchFamily="34" charset="0"/>
              </a:rPr>
              <a:t>Living with and beyond cancer</a:t>
            </a:r>
            <a:endParaRPr lang="en-GB" sz="40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74629" y="2167516"/>
            <a:ext cx="2590102" cy="3110066"/>
          </a:xfrm>
          <a:prstGeom prst="rect">
            <a:avLst/>
          </a:prstGeom>
        </p:spPr>
      </p:pic>
    </p:spTree>
    <p:extLst>
      <p:ext uri="{BB962C8B-B14F-4D97-AF65-F5344CB8AC3E}">
        <p14:creationId xmlns:p14="http://schemas.microsoft.com/office/powerpoint/2010/main" val="8423001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00464" y="1634519"/>
            <a:ext cx="10943045" cy="461665"/>
          </a:xfrm>
          <a:prstGeom prst="rect">
            <a:avLst/>
          </a:prstGeom>
          <a:noFill/>
        </p:spPr>
        <p:txBody>
          <a:bodyPr wrap="square" rtlCol="0">
            <a:spAutoFit/>
          </a:bodyPr>
          <a:lstStyle/>
          <a:p>
            <a:pPr marL="457200" indent="-457200">
              <a:buFont typeface="Wingdings" panose="05000000000000000000" pitchFamily="2" charset="2"/>
              <a:buChar char="ü"/>
            </a:pPr>
            <a:endParaRPr lang="en-GB" sz="2400" dirty="0">
              <a:latin typeface="Arial" panose="020B0604020202020204" pitchFamily="34" charset="0"/>
              <a:cs typeface="Arial" panose="020B0604020202020204" pitchFamily="34" charset="0"/>
            </a:endParaRPr>
          </a:p>
        </p:txBody>
      </p:sp>
      <p:sp>
        <p:nvSpPr>
          <p:cNvPr id="5" name="TextBox 4"/>
          <p:cNvSpPr txBox="1"/>
          <p:nvPr/>
        </p:nvSpPr>
        <p:spPr>
          <a:xfrm>
            <a:off x="378819" y="339632"/>
            <a:ext cx="7981406" cy="707886"/>
          </a:xfrm>
          <a:prstGeom prst="rect">
            <a:avLst/>
          </a:prstGeom>
          <a:noFill/>
        </p:spPr>
        <p:txBody>
          <a:bodyPr wrap="square" rtlCol="0">
            <a:spAutoFit/>
          </a:bodyPr>
          <a:lstStyle/>
          <a:p>
            <a:r>
              <a:rPr lang="en-GB" sz="4000" b="1" dirty="0">
                <a:solidFill>
                  <a:srgbClr val="0070C0"/>
                </a:solidFill>
                <a:latin typeface="Arial" panose="020B0604020202020204" pitchFamily="34" charset="0"/>
                <a:cs typeface="Arial" panose="020B0604020202020204" pitchFamily="34" charset="0"/>
              </a:rPr>
              <a:t>Living with frailty</a:t>
            </a:r>
            <a:endParaRPr lang="en-GB" sz="4000" dirty="0"/>
          </a:p>
        </p:txBody>
      </p:sp>
      <p:sp>
        <p:nvSpPr>
          <p:cNvPr id="2" name="TextBox 1"/>
          <p:cNvSpPr txBox="1"/>
          <p:nvPr/>
        </p:nvSpPr>
        <p:spPr>
          <a:xfrm>
            <a:off x="378819" y="1047518"/>
            <a:ext cx="7981406" cy="4524315"/>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We want to ensure people are supported to live healthy and independent lives, in their own homes, for as long as possible. We are working with adults who are at risk of loss of independence and increased vulnerability – this can be described more generally as living with frailty. </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A </a:t>
            </a:r>
            <a:r>
              <a:rPr lang="en-GB" b="1" dirty="0">
                <a:latin typeface="Arial" panose="020B0604020202020204" pitchFamily="34" charset="0"/>
                <a:cs typeface="Arial" panose="020B0604020202020204" pitchFamily="34" charset="0"/>
              </a:rPr>
              <a:t>Community Frailty Practitioner </a:t>
            </a:r>
            <a:r>
              <a:rPr lang="en-GB" dirty="0">
                <a:latin typeface="Arial" panose="020B0604020202020204" pitchFamily="34" charset="0"/>
                <a:cs typeface="Arial" panose="020B0604020202020204" pitchFamily="34" charset="0"/>
              </a:rPr>
              <a:t>carries out a holistic assessment in the person’s home or their GP practice to identify what matters to them before making recommendations to keep them safe and well. This may include providing equipment, advice, signposting and referring to other services. </a:t>
            </a:r>
          </a:p>
          <a:p>
            <a:endParaRPr lang="en-GB" dirty="0">
              <a:latin typeface="Arial" panose="020B0604020202020204" pitchFamily="34" charset="0"/>
              <a:cs typeface="Arial" panose="020B0604020202020204" pitchFamily="34" charset="0"/>
            </a:endParaRPr>
          </a:p>
          <a:p>
            <a:r>
              <a:rPr lang="en-GB" i="1" dirty="0">
                <a:latin typeface="Arial" panose="020B0604020202020204" pitchFamily="34" charset="0"/>
                <a:cs typeface="Arial" panose="020B0604020202020204" pitchFamily="34" charset="0"/>
              </a:rPr>
              <a:t>“I would like people to know that I have been very lucky to have had incredible support from the nurses and carers that have visited… they have really lifted my spirits and helped me feel listened to… we got on and they understood how I ticked… everyone has encouraged and supported me, my life is better now.” </a:t>
            </a:r>
            <a:endParaRPr lang="en-GB" dirty="0">
              <a:latin typeface="Arial" panose="020B0604020202020204" pitchFamily="34" charset="0"/>
              <a:cs typeface="Arial" panose="020B0604020202020204" pitchFamily="34" charset="0"/>
            </a:endParaRPr>
          </a:p>
          <a:p>
            <a:pPr algn="r"/>
            <a:r>
              <a:rPr lang="en-GB" b="1" dirty="0">
                <a:latin typeface="Arial" panose="020B0604020202020204" pitchFamily="34" charset="0"/>
                <a:cs typeface="Arial" panose="020B0604020202020204" pitchFamily="34" charset="0"/>
              </a:rPr>
              <a:t>Patient feedback</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45374" y="1488979"/>
            <a:ext cx="3451323" cy="3734314"/>
          </a:xfrm>
          <a:prstGeom prst="rect">
            <a:avLst/>
          </a:prstGeom>
        </p:spPr>
      </p:pic>
      <p:sp>
        <p:nvSpPr>
          <p:cNvPr id="6" name="Flowchart: Data 5"/>
          <p:cNvSpPr/>
          <p:nvPr/>
        </p:nvSpPr>
        <p:spPr>
          <a:xfrm>
            <a:off x="8218803" y="2634199"/>
            <a:ext cx="1907177" cy="2730137"/>
          </a:xfrm>
          <a:prstGeom prst="flowChartInputOutpu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016456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00464" y="1634519"/>
            <a:ext cx="10943045" cy="461665"/>
          </a:xfrm>
          <a:prstGeom prst="rect">
            <a:avLst/>
          </a:prstGeom>
          <a:noFill/>
        </p:spPr>
        <p:txBody>
          <a:bodyPr wrap="square" rtlCol="0">
            <a:spAutoFit/>
          </a:bodyPr>
          <a:lstStyle/>
          <a:p>
            <a:pPr marL="457200" indent="-457200">
              <a:buFont typeface="Wingdings" panose="05000000000000000000" pitchFamily="2" charset="2"/>
              <a:buChar char="ü"/>
            </a:pPr>
            <a:endParaRPr lang="en-GB" sz="2400" dirty="0">
              <a:latin typeface="Arial" panose="020B0604020202020204" pitchFamily="34" charset="0"/>
              <a:cs typeface="Arial" panose="020B0604020202020204" pitchFamily="34" charset="0"/>
            </a:endParaRPr>
          </a:p>
        </p:txBody>
      </p:sp>
      <p:sp>
        <p:nvSpPr>
          <p:cNvPr id="5" name="TextBox 4"/>
          <p:cNvSpPr txBox="1"/>
          <p:nvPr/>
        </p:nvSpPr>
        <p:spPr>
          <a:xfrm>
            <a:off x="378819" y="339632"/>
            <a:ext cx="7981406" cy="707886"/>
          </a:xfrm>
          <a:prstGeom prst="rect">
            <a:avLst/>
          </a:prstGeom>
          <a:noFill/>
        </p:spPr>
        <p:txBody>
          <a:bodyPr wrap="square" rtlCol="0">
            <a:spAutoFit/>
          </a:bodyPr>
          <a:lstStyle/>
          <a:p>
            <a:r>
              <a:rPr lang="en-GB" sz="4000" b="1" dirty="0">
                <a:solidFill>
                  <a:srgbClr val="0070C0"/>
                </a:solidFill>
                <a:latin typeface="Arial" panose="020B0604020202020204" pitchFamily="34" charset="0"/>
                <a:cs typeface="Arial" panose="020B0604020202020204" pitchFamily="34" charset="0"/>
              </a:rPr>
              <a:t>Working in the local community</a:t>
            </a:r>
            <a:endParaRPr lang="en-GB" sz="4000" dirty="0"/>
          </a:p>
        </p:txBody>
      </p:sp>
      <p:sp>
        <p:nvSpPr>
          <p:cNvPr id="2" name="TextBox 1"/>
          <p:cNvSpPr txBox="1"/>
          <p:nvPr/>
        </p:nvSpPr>
        <p:spPr>
          <a:xfrm>
            <a:off x="378818" y="1047518"/>
            <a:ext cx="8974187" cy="3970318"/>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Homeless community – </a:t>
            </a:r>
            <a:r>
              <a:rPr lang="en-GB" dirty="0">
                <a:latin typeface="Arial" panose="020B0604020202020204" pitchFamily="34" charset="0"/>
                <a:cs typeface="Arial" panose="020B0604020202020204" pitchFamily="34" charset="0"/>
              </a:rPr>
              <a:t>in partnership with The Hope Hub charity, we provided a mental health support worker at the Hub; stop smoking advice and support; information on medicine management; foot care session; diabetic eye screening; flu jab clinic; and blood pressure testing.</a:t>
            </a:r>
          </a:p>
          <a:p>
            <a:r>
              <a:rPr lang="en-GB" b="1" dirty="0">
                <a:latin typeface="Arial" panose="020B0604020202020204" pitchFamily="34" charset="0"/>
                <a:cs typeface="Arial" panose="020B0604020202020204" pitchFamily="34" charset="0"/>
              </a:rPr>
              <a:t>Nepalese community –</a:t>
            </a:r>
            <a:r>
              <a:rPr lang="en-GB" dirty="0">
                <a:latin typeface="Arial" panose="020B0604020202020204" pitchFamily="34" charset="0"/>
                <a:cs typeface="Arial" panose="020B0604020202020204" pitchFamily="34" charset="0"/>
              </a:rPr>
              <a:t> the Surrey Heath CCG's Diabetes Champion Programme developed five local Nepali’s trained to signpost members of the community to increase understanding of their condition and improve self-care and self-management.</a:t>
            </a:r>
          </a:p>
          <a:p>
            <a:r>
              <a:rPr lang="en-GB" b="1" dirty="0">
                <a:latin typeface="Arial" panose="020B0604020202020204" pitchFamily="34" charset="0"/>
                <a:cs typeface="Arial" panose="020B0604020202020204" pitchFamily="34" charset="0"/>
              </a:rPr>
              <a:t>Old Dean, St Michael’s and </a:t>
            </a:r>
            <a:r>
              <a:rPr lang="en-GB" b="1" dirty="0" err="1">
                <a:latin typeface="Arial" panose="020B0604020202020204" pitchFamily="34" charset="0"/>
                <a:cs typeface="Arial" panose="020B0604020202020204" pitchFamily="34" charset="0"/>
              </a:rPr>
              <a:t>Watchetts</a:t>
            </a:r>
            <a:r>
              <a:rPr lang="en-GB" b="1" dirty="0">
                <a:latin typeface="Arial" panose="020B0604020202020204" pitchFamily="34" charset="0"/>
                <a:cs typeface="Arial" panose="020B0604020202020204" pitchFamily="34" charset="0"/>
              </a:rPr>
              <a:t> </a:t>
            </a:r>
            <a:r>
              <a:rPr lang="en-GB" dirty="0">
                <a:latin typeface="Arial" panose="020B0604020202020204" pitchFamily="34" charset="0"/>
                <a:cs typeface="Arial" panose="020B0604020202020204" pitchFamily="34" charset="0"/>
              </a:rPr>
              <a:t>- working with borough, county councillors and community leaders covering Old Dean St Michael’s and </a:t>
            </a:r>
            <a:r>
              <a:rPr lang="en-GB" dirty="0" err="1">
                <a:latin typeface="Arial" panose="020B0604020202020204" pitchFamily="34" charset="0"/>
                <a:cs typeface="Arial" panose="020B0604020202020204" pitchFamily="34" charset="0"/>
              </a:rPr>
              <a:t>Watchetts</a:t>
            </a:r>
            <a:r>
              <a:rPr lang="en-GB" dirty="0">
                <a:latin typeface="Arial" panose="020B0604020202020204" pitchFamily="34" charset="0"/>
                <a:cs typeface="Arial" panose="020B0604020202020204" pitchFamily="34" charset="0"/>
              </a:rPr>
              <a:t> we ran a three-month project to identify gaps and support to alleviate poverty and reduce potential years of life lost in these communities.</a:t>
            </a:r>
          </a:p>
          <a:p>
            <a:r>
              <a:rPr lang="en-GB" b="1" dirty="0">
                <a:latin typeface="Arial" panose="020B0604020202020204" pitchFamily="34" charset="0"/>
                <a:cs typeface="Arial" panose="020B0604020202020204" pitchFamily="34" charset="0"/>
              </a:rPr>
              <a:t>Carers – </a:t>
            </a:r>
            <a:r>
              <a:rPr lang="en-GB" dirty="0">
                <a:latin typeface="Arial" panose="020B0604020202020204" pitchFamily="34" charset="0"/>
                <a:cs typeface="Arial" panose="020B0604020202020204" pitchFamily="34" charset="0"/>
              </a:rPr>
              <a:t>working with partners continue to support to carers in the local area. The 2019 Christmas carers tea party was well attended and supported by Boots No.7, Costa Coffee, U3A Choir and the Inner Wheel.</a:t>
            </a:r>
          </a:p>
        </p:txBody>
      </p:sp>
      <p:sp>
        <p:nvSpPr>
          <p:cNvPr id="6" name="Flowchart: Data 5"/>
          <p:cNvSpPr/>
          <p:nvPr/>
        </p:nvSpPr>
        <p:spPr>
          <a:xfrm>
            <a:off x="8218803" y="2634199"/>
            <a:ext cx="1907177" cy="2730137"/>
          </a:xfrm>
          <a:prstGeom prst="flowChartInputOutpu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53005" y="1610165"/>
            <a:ext cx="2702500" cy="3122022"/>
          </a:xfrm>
          <a:prstGeom prst="rect">
            <a:avLst/>
          </a:prstGeom>
        </p:spPr>
      </p:pic>
    </p:spTree>
    <p:extLst>
      <p:ext uri="{BB962C8B-B14F-4D97-AF65-F5344CB8AC3E}">
        <p14:creationId xmlns:p14="http://schemas.microsoft.com/office/powerpoint/2010/main" val="26136776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00464" y="1634519"/>
            <a:ext cx="10943045" cy="461665"/>
          </a:xfrm>
          <a:prstGeom prst="rect">
            <a:avLst/>
          </a:prstGeom>
          <a:noFill/>
        </p:spPr>
        <p:txBody>
          <a:bodyPr wrap="square" rtlCol="0">
            <a:spAutoFit/>
          </a:bodyPr>
          <a:lstStyle/>
          <a:p>
            <a:pPr marL="457200" indent="-457200">
              <a:buFont typeface="Wingdings" panose="05000000000000000000" pitchFamily="2" charset="2"/>
              <a:buChar char="ü"/>
            </a:pPr>
            <a:endParaRPr lang="en-GB" sz="2400" dirty="0">
              <a:latin typeface="Arial" panose="020B0604020202020204" pitchFamily="34" charset="0"/>
              <a:cs typeface="Arial" panose="020B0604020202020204" pitchFamily="34" charset="0"/>
            </a:endParaRPr>
          </a:p>
        </p:txBody>
      </p:sp>
      <p:sp>
        <p:nvSpPr>
          <p:cNvPr id="5" name="TextBox 4"/>
          <p:cNvSpPr txBox="1"/>
          <p:nvPr/>
        </p:nvSpPr>
        <p:spPr>
          <a:xfrm>
            <a:off x="378818" y="339632"/>
            <a:ext cx="10251082" cy="707886"/>
          </a:xfrm>
          <a:prstGeom prst="rect">
            <a:avLst/>
          </a:prstGeom>
          <a:noFill/>
        </p:spPr>
        <p:txBody>
          <a:bodyPr wrap="square" rtlCol="0">
            <a:spAutoFit/>
          </a:bodyPr>
          <a:lstStyle/>
          <a:p>
            <a:r>
              <a:rPr lang="en-GB" sz="4000" b="1" dirty="0">
                <a:solidFill>
                  <a:srgbClr val="0070C0"/>
                </a:solidFill>
                <a:latin typeface="Arial" panose="020B0604020202020204" pitchFamily="34" charset="0"/>
                <a:cs typeface="Arial" panose="020B0604020202020204" pitchFamily="34" charset="0"/>
              </a:rPr>
              <a:t>How we make commissioning decisions</a:t>
            </a:r>
            <a:endParaRPr lang="en-GB" sz="4000" dirty="0"/>
          </a:p>
        </p:txBody>
      </p:sp>
      <p:sp>
        <p:nvSpPr>
          <p:cNvPr id="6" name="Flowchart: Data 5"/>
          <p:cNvSpPr/>
          <p:nvPr/>
        </p:nvSpPr>
        <p:spPr>
          <a:xfrm>
            <a:off x="8218803" y="2634199"/>
            <a:ext cx="1907177" cy="2730137"/>
          </a:xfrm>
          <a:prstGeom prst="flowChartInputOutpu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378819" y="1378857"/>
            <a:ext cx="7839984" cy="3693319"/>
          </a:xfrm>
          <a:prstGeom prst="rect">
            <a:avLst/>
          </a:prstGeom>
          <a:noFill/>
        </p:spPr>
        <p:txBody>
          <a:bodyPr wrap="square" rtlCol="0">
            <a:spAutoFit/>
          </a:bodyPr>
          <a:lstStyle/>
          <a:p>
            <a:pPr marL="285750" lvl="0" indent="-285750">
              <a:buFont typeface="Arial" panose="020B0604020202020204" pitchFamily="34" charset="0"/>
              <a:buChar char="•"/>
            </a:pPr>
            <a:r>
              <a:rPr lang="en-GB" dirty="0">
                <a:latin typeface="Arial" panose="020B0604020202020204" pitchFamily="34" charset="0"/>
                <a:cs typeface="Arial" panose="020B0604020202020204" pitchFamily="34" charset="0"/>
              </a:rPr>
              <a:t>Effective decision making where quality comes first. </a:t>
            </a:r>
          </a:p>
          <a:p>
            <a:pPr marL="285750" lvl="0" indent="-285750">
              <a:buFont typeface="Arial" panose="020B0604020202020204" pitchFamily="34" charset="0"/>
              <a:buChar char="•"/>
            </a:pPr>
            <a:r>
              <a:rPr lang="en-GB" dirty="0">
                <a:latin typeface="Arial" panose="020B0604020202020204" pitchFamily="34" charset="0"/>
                <a:cs typeface="Arial" panose="020B0604020202020204" pitchFamily="34" charset="0"/>
              </a:rPr>
              <a:t>Decisions based on improving health and care outcomes and enhancing patient experience and safety.</a:t>
            </a:r>
          </a:p>
          <a:p>
            <a:pPr marL="285750" lvl="0" indent="-285750">
              <a:buFont typeface="Arial" panose="020B0604020202020204" pitchFamily="34" charset="0"/>
              <a:buChar char="•"/>
            </a:pPr>
            <a:r>
              <a:rPr lang="en-GB" dirty="0">
                <a:latin typeface="Arial" panose="020B0604020202020204" pitchFamily="34" charset="0"/>
                <a:cs typeface="Arial" panose="020B0604020202020204" pitchFamily="34" charset="0"/>
              </a:rPr>
              <a:t>Efficient decision making with value for money considered in all instances.</a:t>
            </a:r>
          </a:p>
          <a:p>
            <a:pPr marL="285750" lvl="0" indent="-285750">
              <a:buFont typeface="Arial" panose="020B0604020202020204" pitchFamily="34" charset="0"/>
              <a:buChar char="•"/>
            </a:pPr>
            <a:r>
              <a:rPr lang="en-GB" dirty="0">
                <a:latin typeface="Arial" panose="020B0604020202020204" pitchFamily="34" charset="0"/>
                <a:cs typeface="Arial" panose="020B0604020202020204" pitchFamily="34" charset="0"/>
              </a:rPr>
              <a:t>Inclusive and open approach with the views of partners and communities informing our decisions, building confidence and supporting implementation. </a:t>
            </a:r>
          </a:p>
          <a:p>
            <a:pPr marL="285750" lvl="0" indent="-285750">
              <a:buFont typeface="Arial" panose="020B0604020202020204" pitchFamily="34" charset="0"/>
              <a:buChar char="•"/>
            </a:pPr>
            <a:r>
              <a:rPr lang="en-GB" dirty="0">
                <a:latin typeface="Arial" panose="020B0604020202020204" pitchFamily="34" charset="0"/>
                <a:cs typeface="Arial" panose="020B0604020202020204" pitchFamily="34" charset="0"/>
              </a:rPr>
              <a:t>Preventative approach with interventions made at the earliest possible opportunity reducing the impact of poor health on individuals, their families and communities.</a:t>
            </a:r>
          </a:p>
          <a:p>
            <a:pPr marL="285750" lvl="0" indent="-285750">
              <a:buFont typeface="Arial" panose="020B0604020202020204" pitchFamily="34" charset="0"/>
              <a:buChar char="•"/>
            </a:pPr>
            <a:r>
              <a:rPr lang="en-GB" dirty="0">
                <a:latin typeface="Arial" panose="020B0604020202020204" pitchFamily="34" charset="0"/>
                <a:cs typeface="Arial" panose="020B0604020202020204" pitchFamily="34" charset="0"/>
              </a:rPr>
              <a:t>Contribution to closing the gap for those with the poorest outcomes.</a:t>
            </a:r>
          </a:p>
          <a:p>
            <a:endParaRPr lang="en-GB"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38901" y="1439317"/>
            <a:ext cx="3146148" cy="3925019"/>
          </a:xfrm>
          <a:prstGeom prst="rect">
            <a:avLst/>
          </a:prstGeom>
        </p:spPr>
      </p:pic>
    </p:spTree>
    <p:extLst>
      <p:ext uri="{BB962C8B-B14F-4D97-AF65-F5344CB8AC3E}">
        <p14:creationId xmlns:p14="http://schemas.microsoft.com/office/powerpoint/2010/main" val="33193640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1658</TotalTime>
  <Words>1707</Words>
  <Application>Microsoft Office PowerPoint</Application>
  <PresentationFormat>Widescreen</PresentationFormat>
  <Paragraphs>169</Paragraphs>
  <Slides>18</Slides>
  <Notes>18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Calibri</vt:lpstr>
      <vt:lpstr>Calibri Light</vt:lpstr>
      <vt:lpstr>Courier New</vt:lpstr>
      <vt:lpstr>Wingdings</vt:lpstr>
      <vt:lpstr>Office Theme</vt:lpstr>
      <vt:lpstr>Surrey Heath  Annual General Meeting   Wednesday, 23rd September, 2020   Please turn off your video and mute your microphone for the start of the meeting.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SCW</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Surrey Heath  Annual General Meeting   Wednesday, 23rd September, 2020   Please turn off your video and mute your microphone for the start of the meeting.</dc:title>
  <dc:creator>Godfrey Kaylee</dc:creator>
  <cp:lastModifiedBy>DUGGAL, Nisha (NHS EAST BERKSHIRE CCG)</cp:lastModifiedBy>
  <cp:revision>105</cp:revision>
  <cp:lastPrinted>2020-09-22T16:26:19Z</cp:lastPrinted>
  <dcterms:created xsi:type="dcterms:W3CDTF">2020-09-04T08:38:50Z</dcterms:created>
  <dcterms:modified xsi:type="dcterms:W3CDTF">2021-03-23T15:59:36Z</dcterms:modified>
</cp:coreProperties>
</file>